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95" r:id="rId5"/>
    <p:sldId id="296" r:id="rId6"/>
    <p:sldId id="297" r:id="rId7"/>
    <p:sldId id="298" r:id="rId8"/>
    <p:sldId id="299" r:id="rId9"/>
    <p:sldId id="265" r:id="rId10"/>
    <p:sldId id="274" r:id="rId11"/>
    <p:sldId id="275" r:id="rId12"/>
    <p:sldId id="300" r:id="rId13"/>
    <p:sldId id="267" r:id="rId14"/>
    <p:sldId id="280" r:id="rId15"/>
    <p:sldId id="271" r:id="rId16"/>
    <p:sldId id="301" r:id="rId17"/>
    <p:sldId id="302" r:id="rId18"/>
    <p:sldId id="272" r:id="rId19"/>
    <p:sldId id="303" r:id="rId20"/>
    <p:sldId id="304"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Lst>
  <p:sldSz cx="9144000" cy="6858000" type="screen4x3"/>
  <p:notesSz cx="6858000" cy="9144000"/>
  <p:custDataLst>
    <p:tags r:id="rId4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92" autoAdjust="0"/>
  </p:normalViewPr>
  <p:slideViewPr>
    <p:cSldViewPr snapToObjects="1" showGuides="1">
      <p:cViewPr varScale="1">
        <p:scale>
          <a:sx n="85" d="100"/>
          <a:sy n="85" d="100"/>
        </p:scale>
        <p:origin x="-156" y="-96"/>
      </p:cViewPr>
      <p:guideLst>
        <p:guide orient="horz" pos="1207"/>
        <p:guide orient="horz" pos="890"/>
        <p:guide pos="340"/>
        <p:guide pos="5420"/>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97" d="100"/>
          <a:sy n="97" d="100"/>
        </p:scale>
        <p:origin x="-352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Sheet1!$A$2</c:f>
              <c:strCache>
                <c:ptCount val="1"/>
                <c:pt idx="0">
                  <c:v>Term Acceleration</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Sheet1!$B$2:$S$2</c:f>
              <c:numCache>
                <c:formatCode>#,##0</c:formatCode>
                <c:ptCount val="18"/>
                <c:pt idx="0">
                  <c:v>4771</c:v>
                </c:pt>
                <c:pt idx="1">
                  <c:v>10012</c:v>
                </c:pt>
                <c:pt idx="2">
                  <c:v>96701</c:v>
                </c:pt>
                <c:pt idx="3">
                  <c:v>227399</c:v>
                </c:pt>
                <c:pt idx="4">
                  <c:v>263126</c:v>
                </c:pt>
                <c:pt idx="5">
                  <c:v>345675</c:v>
                </c:pt>
                <c:pt idx="6">
                  <c:v>476298</c:v>
                </c:pt>
                <c:pt idx="7">
                  <c:v>638965</c:v>
                </c:pt>
                <c:pt idx="8">
                  <c:v>958377</c:v>
                </c:pt>
              </c:numCache>
            </c:numRef>
          </c:val>
        </c:ser>
        <c:ser>
          <c:idx val="1"/>
          <c:order val="1"/>
          <c:tx>
            <c:strRef>
              <c:f>Sheet1!$A$3</c:f>
              <c:strCache>
                <c:ptCount val="1"/>
                <c:pt idx="0">
                  <c:v>Endowment</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Sheet1!$B$3:$S$3</c:f>
              <c:numCache>
                <c:formatCode>#,##0</c:formatCode>
                <c:ptCount val="18"/>
                <c:pt idx="0">
                  <c:v>106790</c:v>
                </c:pt>
                <c:pt idx="1">
                  <c:v>146316</c:v>
                </c:pt>
                <c:pt idx="2">
                  <c:v>202068</c:v>
                </c:pt>
                <c:pt idx="3">
                  <c:v>235334</c:v>
                </c:pt>
                <c:pt idx="4">
                  <c:v>270068</c:v>
                </c:pt>
                <c:pt idx="5">
                  <c:v>303264</c:v>
                </c:pt>
                <c:pt idx="6">
                  <c:v>134822</c:v>
                </c:pt>
                <c:pt idx="7">
                  <c:v>51654</c:v>
                </c:pt>
                <c:pt idx="8">
                  <c:v>17127</c:v>
                </c:pt>
              </c:numCache>
            </c:numRef>
          </c:val>
        </c:ser>
        <c:ser>
          <c:idx val="2"/>
          <c:order val="2"/>
          <c:tx>
            <c:strRef>
              <c:f>Sheet1!$A$4</c:f>
              <c:strCache>
                <c:ptCount val="1"/>
                <c:pt idx="0">
                  <c:v>Whole Life</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Sheet1!$B$4:$S$4</c:f>
              <c:numCache>
                <c:formatCode>#,##0</c:formatCode>
                <c:ptCount val="18"/>
                <c:pt idx="0">
                  <c:v>88489</c:v>
                </c:pt>
                <c:pt idx="1">
                  <c:v>92256</c:v>
                </c:pt>
                <c:pt idx="2">
                  <c:v>92040</c:v>
                </c:pt>
                <c:pt idx="3">
                  <c:v>68532</c:v>
                </c:pt>
                <c:pt idx="4">
                  <c:v>72898</c:v>
                </c:pt>
                <c:pt idx="5">
                  <c:v>43643</c:v>
                </c:pt>
                <c:pt idx="6">
                  <c:v>47838</c:v>
                </c:pt>
                <c:pt idx="7">
                  <c:v>30440</c:v>
                </c:pt>
                <c:pt idx="8">
                  <c:v>25342</c:v>
                </c:pt>
              </c:numCache>
            </c:numRef>
          </c:val>
        </c:ser>
        <c:ser>
          <c:idx val="3"/>
          <c:order val="3"/>
          <c:tx>
            <c:strRef>
              <c:f>Sheet1!$A$5</c:f>
              <c:strCache>
                <c:ptCount val="1"/>
                <c:pt idx="0">
                  <c:v>Stand Alone</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Sheet1!$B$5:$S$5</c:f>
              <c:numCache>
                <c:formatCode>#,##0</c:formatCode>
                <c:ptCount val="18"/>
                <c:pt idx="0">
                  <c:v>51357</c:v>
                </c:pt>
                <c:pt idx="1">
                  <c:v>53661</c:v>
                </c:pt>
                <c:pt idx="2">
                  <c:v>79659</c:v>
                </c:pt>
                <c:pt idx="3">
                  <c:v>95319</c:v>
                </c:pt>
                <c:pt idx="4">
                  <c:v>88171</c:v>
                </c:pt>
                <c:pt idx="5">
                  <c:v>100184</c:v>
                </c:pt>
                <c:pt idx="6">
                  <c:v>123312</c:v>
                </c:pt>
                <c:pt idx="7">
                  <c:v>152123</c:v>
                </c:pt>
                <c:pt idx="8">
                  <c:v>167082</c:v>
                </c:pt>
              </c:numCache>
            </c:numRef>
          </c:val>
        </c:ser>
        <c:overlap val="100"/>
        <c:axId val="114274688"/>
        <c:axId val="114276224"/>
      </c:barChart>
      <c:catAx>
        <c:axId val="114274688"/>
        <c:scaling>
          <c:orientation val="minMax"/>
        </c:scaling>
        <c:axPos val="b"/>
        <c:tickLblPos val="nextTo"/>
        <c:crossAx val="114276224"/>
        <c:crosses val="autoZero"/>
        <c:auto val="1"/>
        <c:lblAlgn val="ctr"/>
        <c:lblOffset val="100"/>
      </c:catAx>
      <c:valAx>
        <c:axId val="114276224"/>
        <c:scaling>
          <c:orientation val="minMax"/>
        </c:scaling>
        <c:axPos val="l"/>
        <c:majorGridlines/>
        <c:numFmt formatCode="#,##0" sourceLinked="1"/>
        <c:tickLblPos val="nextTo"/>
        <c:crossAx val="114274688"/>
        <c:crosses val="autoZero"/>
        <c:crossBetween val="between"/>
      </c:valAx>
    </c:plotArea>
    <c:legend>
      <c:legendPos val="r"/>
      <c:layout>
        <c:manualLayout>
          <c:xMode val="edge"/>
          <c:yMode val="edge"/>
          <c:x val="0.75432625541606491"/>
          <c:y val="5.9944389763779513E-2"/>
          <c:w val="0.24567374458393515"/>
          <c:h val="0.31514027177056964"/>
        </c:manualLayout>
      </c:layout>
      <c:overlay val="1"/>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Sheet1!$A$2</c:f>
              <c:strCache>
                <c:ptCount val="1"/>
                <c:pt idx="0">
                  <c:v>Term Acceleration</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Sheet1!$B$2:$S$2</c:f>
              <c:numCache>
                <c:formatCode>#,##0</c:formatCode>
                <c:ptCount val="18"/>
                <c:pt idx="0">
                  <c:v>4771</c:v>
                </c:pt>
                <c:pt idx="1">
                  <c:v>10012</c:v>
                </c:pt>
                <c:pt idx="2">
                  <c:v>96701</c:v>
                </c:pt>
                <c:pt idx="3">
                  <c:v>227399</c:v>
                </c:pt>
                <c:pt idx="4">
                  <c:v>263126</c:v>
                </c:pt>
                <c:pt idx="5">
                  <c:v>345675</c:v>
                </c:pt>
                <c:pt idx="6">
                  <c:v>476298</c:v>
                </c:pt>
                <c:pt idx="7">
                  <c:v>638965</c:v>
                </c:pt>
                <c:pt idx="8">
                  <c:v>958377</c:v>
                </c:pt>
                <c:pt idx="9">
                  <c:v>897326</c:v>
                </c:pt>
                <c:pt idx="10">
                  <c:v>647806</c:v>
                </c:pt>
                <c:pt idx="11">
                  <c:v>560255</c:v>
                </c:pt>
                <c:pt idx="12">
                  <c:v>519853</c:v>
                </c:pt>
                <c:pt idx="13">
                  <c:v>482103</c:v>
                </c:pt>
                <c:pt idx="14">
                  <c:v>462751</c:v>
                </c:pt>
                <c:pt idx="15">
                  <c:v>476060</c:v>
                </c:pt>
                <c:pt idx="16">
                  <c:v>503352</c:v>
                </c:pt>
                <c:pt idx="17">
                  <c:v>523881</c:v>
                </c:pt>
              </c:numCache>
            </c:numRef>
          </c:val>
        </c:ser>
        <c:ser>
          <c:idx val="1"/>
          <c:order val="1"/>
          <c:tx>
            <c:strRef>
              <c:f>Sheet1!$A$3</c:f>
              <c:strCache>
                <c:ptCount val="1"/>
                <c:pt idx="0">
                  <c:v>Endowment</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Sheet1!$B$3:$S$3</c:f>
              <c:numCache>
                <c:formatCode>#,##0</c:formatCode>
                <c:ptCount val="18"/>
                <c:pt idx="0">
                  <c:v>106790</c:v>
                </c:pt>
                <c:pt idx="1">
                  <c:v>146316</c:v>
                </c:pt>
                <c:pt idx="2">
                  <c:v>202068</c:v>
                </c:pt>
                <c:pt idx="3">
                  <c:v>235334</c:v>
                </c:pt>
                <c:pt idx="4">
                  <c:v>270068</c:v>
                </c:pt>
                <c:pt idx="5">
                  <c:v>303264</c:v>
                </c:pt>
                <c:pt idx="6">
                  <c:v>134822</c:v>
                </c:pt>
                <c:pt idx="7">
                  <c:v>51654</c:v>
                </c:pt>
                <c:pt idx="8">
                  <c:v>17127</c:v>
                </c:pt>
                <c:pt idx="9">
                  <c:v>16416</c:v>
                </c:pt>
                <c:pt idx="10">
                  <c:v>17340</c:v>
                </c:pt>
                <c:pt idx="11">
                  <c:v>11153</c:v>
                </c:pt>
                <c:pt idx="12">
                  <c:v>11739</c:v>
                </c:pt>
                <c:pt idx="13">
                  <c:v>575</c:v>
                </c:pt>
                <c:pt idx="14">
                  <c:v>124</c:v>
                </c:pt>
                <c:pt idx="15">
                  <c:v>3</c:v>
                </c:pt>
                <c:pt idx="16">
                  <c:v>2</c:v>
                </c:pt>
                <c:pt idx="17">
                  <c:v>0</c:v>
                </c:pt>
              </c:numCache>
            </c:numRef>
          </c:val>
        </c:ser>
        <c:ser>
          <c:idx val="2"/>
          <c:order val="2"/>
          <c:tx>
            <c:strRef>
              <c:f>Sheet1!$A$4</c:f>
              <c:strCache>
                <c:ptCount val="1"/>
                <c:pt idx="0">
                  <c:v>Whole Life</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Sheet1!$B$4:$S$4</c:f>
              <c:numCache>
                <c:formatCode>#,##0</c:formatCode>
                <c:ptCount val="18"/>
                <c:pt idx="0">
                  <c:v>88489</c:v>
                </c:pt>
                <c:pt idx="1">
                  <c:v>92256</c:v>
                </c:pt>
                <c:pt idx="2">
                  <c:v>92040</c:v>
                </c:pt>
                <c:pt idx="3">
                  <c:v>68532</c:v>
                </c:pt>
                <c:pt idx="4">
                  <c:v>72898</c:v>
                </c:pt>
                <c:pt idx="5">
                  <c:v>43643</c:v>
                </c:pt>
                <c:pt idx="6">
                  <c:v>47838</c:v>
                </c:pt>
                <c:pt idx="7">
                  <c:v>30440</c:v>
                </c:pt>
                <c:pt idx="8">
                  <c:v>25342</c:v>
                </c:pt>
                <c:pt idx="9">
                  <c:v>13978</c:v>
                </c:pt>
                <c:pt idx="10">
                  <c:v>6730</c:v>
                </c:pt>
                <c:pt idx="11">
                  <c:v>7919</c:v>
                </c:pt>
                <c:pt idx="12">
                  <c:v>7484</c:v>
                </c:pt>
                <c:pt idx="13">
                  <c:v>2452</c:v>
                </c:pt>
                <c:pt idx="14">
                  <c:v>2081</c:v>
                </c:pt>
                <c:pt idx="15">
                  <c:v>777</c:v>
                </c:pt>
                <c:pt idx="16">
                  <c:v>337</c:v>
                </c:pt>
                <c:pt idx="17">
                  <c:v>387</c:v>
                </c:pt>
              </c:numCache>
            </c:numRef>
          </c:val>
        </c:ser>
        <c:ser>
          <c:idx val="3"/>
          <c:order val="3"/>
          <c:tx>
            <c:strRef>
              <c:f>Sheet1!$A$5</c:f>
              <c:strCache>
                <c:ptCount val="1"/>
                <c:pt idx="0">
                  <c:v>Stand Alone</c:v>
                </c:pt>
              </c:strCache>
            </c:strRef>
          </c:tx>
          <c:cat>
            <c:strRef>
              <c:f>Sheet1!$B$1:$S$1</c:f>
              <c:strCache>
                <c:ptCount val="18"/>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strCache>
            </c:strRef>
          </c:cat>
          <c:val>
            <c:numRef>
              <c:f>Sheet1!$B$5:$S$5</c:f>
              <c:numCache>
                <c:formatCode>#,##0</c:formatCode>
                <c:ptCount val="18"/>
                <c:pt idx="0">
                  <c:v>51357</c:v>
                </c:pt>
                <c:pt idx="1">
                  <c:v>53661</c:v>
                </c:pt>
                <c:pt idx="2">
                  <c:v>79659</c:v>
                </c:pt>
                <c:pt idx="3">
                  <c:v>95319</c:v>
                </c:pt>
                <c:pt idx="4">
                  <c:v>88171</c:v>
                </c:pt>
                <c:pt idx="5">
                  <c:v>100184</c:v>
                </c:pt>
                <c:pt idx="6">
                  <c:v>123312</c:v>
                </c:pt>
                <c:pt idx="7">
                  <c:v>152123</c:v>
                </c:pt>
                <c:pt idx="8">
                  <c:v>167082</c:v>
                </c:pt>
                <c:pt idx="9">
                  <c:v>138542</c:v>
                </c:pt>
                <c:pt idx="10">
                  <c:v>64795</c:v>
                </c:pt>
                <c:pt idx="11">
                  <c:v>52958</c:v>
                </c:pt>
                <c:pt idx="12">
                  <c:v>44815</c:v>
                </c:pt>
                <c:pt idx="13">
                  <c:v>51013</c:v>
                </c:pt>
                <c:pt idx="14">
                  <c:v>46089</c:v>
                </c:pt>
                <c:pt idx="15">
                  <c:v>53374</c:v>
                </c:pt>
                <c:pt idx="16">
                  <c:v>30870</c:v>
                </c:pt>
                <c:pt idx="17">
                  <c:v>27114</c:v>
                </c:pt>
              </c:numCache>
            </c:numRef>
          </c:val>
        </c:ser>
        <c:overlap val="100"/>
        <c:axId val="137433088"/>
        <c:axId val="137434624"/>
      </c:barChart>
      <c:catAx>
        <c:axId val="137433088"/>
        <c:scaling>
          <c:orientation val="minMax"/>
        </c:scaling>
        <c:axPos val="b"/>
        <c:tickLblPos val="nextTo"/>
        <c:crossAx val="137434624"/>
        <c:crosses val="autoZero"/>
        <c:auto val="1"/>
        <c:lblAlgn val="ctr"/>
        <c:lblOffset val="100"/>
      </c:catAx>
      <c:valAx>
        <c:axId val="137434624"/>
        <c:scaling>
          <c:orientation val="minMax"/>
        </c:scaling>
        <c:axPos val="l"/>
        <c:majorGridlines/>
        <c:numFmt formatCode="#,##0" sourceLinked="1"/>
        <c:tickLblPos val="nextTo"/>
        <c:crossAx val="137433088"/>
        <c:crosses val="autoZero"/>
        <c:crossBetween val="between"/>
      </c:valAx>
    </c:plotArea>
    <c:legend>
      <c:legendPos val="r"/>
      <c:layout>
        <c:manualLayout>
          <c:xMode val="edge"/>
          <c:yMode val="edge"/>
          <c:x val="0.75432625541606491"/>
          <c:y val="5.9944389763779499E-2"/>
          <c:w val="0.24567374458393518"/>
          <c:h val="0.31514027177056975"/>
        </c:manualLayout>
      </c:layout>
      <c:overlay val="1"/>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Treatment of DCIS</a:t>
            </a:r>
          </a:p>
        </c:rich>
      </c:tx>
      <c:layout>
        <c:manualLayout>
          <c:xMode val="edge"/>
          <c:yMode val="edge"/>
          <c:x val="0.60814240377999662"/>
          <c:y val="0.22990997032075802"/>
        </c:manualLayout>
      </c:layout>
    </c:title>
    <c:view3D>
      <c:rotX val="75"/>
      <c:perspective val="30"/>
    </c:view3D>
    <c:plotArea>
      <c:layout/>
      <c:pie3DChart>
        <c:varyColors val="1"/>
        <c:ser>
          <c:idx val="0"/>
          <c:order val="0"/>
          <c:tx>
            <c:strRef>
              <c:f>Sheet1!$B$1</c:f>
              <c:strCache>
                <c:ptCount val="1"/>
                <c:pt idx="0">
                  <c:v>Treatment of DCIS</c:v>
                </c:pt>
              </c:strCache>
            </c:strRef>
          </c:tx>
          <c:dLbls>
            <c:dLbl>
              <c:idx val="1"/>
              <c:layout>
                <c:manualLayout>
                  <c:x val="-0.10031264540762549"/>
                  <c:y val="-0.26914914283829178"/>
                </c:manualLayout>
              </c:layout>
              <c:showPercent val="1"/>
            </c:dLbl>
            <c:txPr>
              <a:bodyPr/>
              <a:lstStyle/>
              <a:p>
                <a:pPr>
                  <a:defRPr sz="32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showPercent val="1"/>
            <c:showLeaderLines val="1"/>
          </c:dLbls>
          <c:cat>
            <c:strRef>
              <c:f>Sheet1!$A$2:$A$4</c:f>
              <c:strCache>
                <c:ptCount val="3"/>
                <c:pt idx="0">
                  <c:v>Lumpectomy</c:v>
                </c:pt>
                <c:pt idx="1">
                  <c:v>Lumpectomy and Radiotherapy</c:v>
                </c:pt>
                <c:pt idx="2">
                  <c:v>Mastectomy</c:v>
                </c:pt>
              </c:strCache>
            </c:strRef>
          </c:cat>
          <c:val>
            <c:numRef>
              <c:f>Sheet1!$B$2:$B$4</c:f>
              <c:numCache>
                <c:formatCode>General</c:formatCode>
                <c:ptCount val="3"/>
                <c:pt idx="0">
                  <c:v>20</c:v>
                </c:pt>
                <c:pt idx="1">
                  <c:v>50</c:v>
                </c:pt>
                <c:pt idx="2">
                  <c:v>30</c:v>
                </c:pt>
              </c:numCache>
            </c:numRef>
          </c:val>
        </c:ser>
        <c:dLbls>
          <c:showPercent val="1"/>
        </c:dLbls>
      </c:pie3DChart>
    </c:plotArea>
    <c:legend>
      <c:legendPos val="r"/>
      <c:layout>
        <c:manualLayout>
          <c:xMode val="edge"/>
          <c:yMode val="edge"/>
          <c:x val="0.58985665503008866"/>
          <c:y val="0.33053048669195523"/>
          <c:w val="0.36143055047441741"/>
          <c:h val="0.56832921342073228"/>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23E6D-230E-4177-9DFC-34F4FEC27E78}"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DEF6EC6A-7B83-4300-BB5E-2E97C63F3B40}">
      <dgm:prSet phldrT="[Text]"/>
      <dgm:spPr>
        <a:solidFill>
          <a:srgbClr val="D6D6D8"/>
        </a:solidFill>
        <a:ln>
          <a:solidFill>
            <a:srgbClr val="D6D6D8"/>
          </a:solidFill>
        </a:ln>
      </dgm:spPr>
      <dgm:t>
        <a:bodyPr/>
        <a:lstStyle/>
        <a:p>
          <a:r>
            <a:rPr lang="en-GB" dirty="0" smtClean="0">
              <a:solidFill>
                <a:schemeClr val="tx1"/>
              </a:solidFill>
            </a:rPr>
            <a:t>1985</a:t>
          </a:r>
          <a:endParaRPr lang="en-US" dirty="0">
            <a:solidFill>
              <a:schemeClr val="tx1"/>
            </a:solidFill>
          </a:endParaRPr>
        </a:p>
      </dgm:t>
    </dgm:pt>
    <dgm:pt modelId="{AF91DB9F-8495-4183-ABE8-9503B8CE5B1C}" type="parTrans" cxnId="{F5033EE2-60C4-4632-B411-6E1406114B39}">
      <dgm:prSet/>
      <dgm:spPr/>
      <dgm:t>
        <a:bodyPr/>
        <a:lstStyle/>
        <a:p>
          <a:endParaRPr lang="en-US"/>
        </a:p>
      </dgm:t>
    </dgm:pt>
    <dgm:pt modelId="{74A52E92-667F-4829-965E-C236246720C9}" type="sibTrans" cxnId="{F5033EE2-60C4-4632-B411-6E1406114B39}">
      <dgm:prSet/>
      <dgm:spPr/>
      <dgm:t>
        <a:bodyPr/>
        <a:lstStyle/>
        <a:p>
          <a:endParaRPr lang="en-US"/>
        </a:p>
      </dgm:t>
    </dgm:pt>
    <dgm:pt modelId="{262C08B9-EBF1-43F7-9B30-8BC0C2A327F7}">
      <dgm:prSet phldrT="[Text]"/>
      <dgm:spPr>
        <a:ln>
          <a:solidFill>
            <a:srgbClr val="D6D6D8"/>
          </a:solidFill>
        </a:ln>
      </dgm:spPr>
      <dgm:t>
        <a:bodyPr/>
        <a:lstStyle/>
        <a:p>
          <a:r>
            <a:rPr lang="en-GB" dirty="0" smtClean="0"/>
            <a:t>Pricing Based on Population Studies</a:t>
          </a:r>
          <a:endParaRPr lang="en-US" dirty="0"/>
        </a:p>
      </dgm:t>
    </dgm:pt>
    <dgm:pt modelId="{545FB204-385A-4137-91CB-BAEA6310A876}" type="parTrans" cxnId="{3BAC1E95-F545-4B2F-9CEE-8F5FC7B30D69}">
      <dgm:prSet/>
      <dgm:spPr/>
      <dgm:t>
        <a:bodyPr/>
        <a:lstStyle/>
        <a:p>
          <a:endParaRPr lang="en-US"/>
        </a:p>
      </dgm:t>
    </dgm:pt>
    <dgm:pt modelId="{60F6AE34-4829-484F-B2FB-7E1D8DCA3CAD}" type="sibTrans" cxnId="{3BAC1E95-F545-4B2F-9CEE-8F5FC7B30D69}">
      <dgm:prSet/>
      <dgm:spPr/>
      <dgm:t>
        <a:bodyPr/>
        <a:lstStyle/>
        <a:p>
          <a:endParaRPr lang="en-US"/>
        </a:p>
      </dgm:t>
    </dgm:pt>
    <dgm:pt modelId="{E3B78A88-E5D1-41A8-8298-69FF6F6A915B}">
      <dgm:prSet phldrT="[Text]"/>
      <dgm:spPr>
        <a:ln>
          <a:solidFill>
            <a:srgbClr val="D6D6D8"/>
          </a:solidFill>
        </a:ln>
      </dgm:spPr>
      <dgm:t>
        <a:bodyPr/>
        <a:lstStyle/>
        <a:p>
          <a:r>
            <a:rPr lang="en-GB" dirty="0" smtClean="0"/>
            <a:t>Dash and Grimshaw (1995)</a:t>
          </a:r>
          <a:endParaRPr lang="en-US" dirty="0"/>
        </a:p>
      </dgm:t>
    </dgm:pt>
    <dgm:pt modelId="{82B9DC78-7D60-46DB-9A29-5801858C1A4F}" type="parTrans" cxnId="{93A107C7-A89C-40FE-B8CC-A917722BFB68}">
      <dgm:prSet/>
      <dgm:spPr/>
      <dgm:t>
        <a:bodyPr/>
        <a:lstStyle/>
        <a:p>
          <a:endParaRPr lang="en-US"/>
        </a:p>
      </dgm:t>
    </dgm:pt>
    <dgm:pt modelId="{165C06A2-B3C8-4F45-B741-1D6999F02184}" type="sibTrans" cxnId="{93A107C7-A89C-40FE-B8CC-A917722BFB68}">
      <dgm:prSet/>
      <dgm:spPr/>
      <dgm:t>
        <a:bodyPr/>
        <a:lstStyle/>
        <a:p>
          <a:endParaRPr lang="en-US"/>
        </a:p>
      </dgm:t>
    </dgm:pt>
    <dgm:pt modelId="{009A3089-331B-4A1E-9217-5F31ECAF58C7}">
      <dgm:prSet phldrT="[Text]"/>
      <dgm:spPr>
        <a:solidFill>
          <a:srgbClr val="BCBDC0"/>
        </a:solidFill>
        <a:ln>
          <a:solidFill>
            <a:srgbClr val="BCBDC0"/>
          </a:solidFill>
        </a:ln>
      </dgm:spPr>
      <dgm:t>
        <a:bodyPr/>
        <a:lstStyle/>
        <a:p>
          <a:r>
            <a:rPr lang="en-GB" dirty="0" smtClean="0">
              <a:solidFill>
                <a:schemeClr val="tx1"/>
              </a:solidFill>
            </a:rPr>
            <a:t>Early 21</a:t>
          </a:r>
          <a:r>
            <a:rPr lang="en-GB" baseline="30000" dirty="0" smtClean="0">
              <a:solidFill>
                <a:schemeClr val="tx1"/>
              </a:solidFill>
            </a:rPr>
            <a:t>st</a:t>
          </a:r>
          <a:r>
            <a:rPr lang="en-GB" dirty="0" smtClean="0">
              <a:solidFill>
                <a:schemeClr val="tx1"/>
              </a:solidFill>
            </a:rPr>
            <a:t> Century</a:t>
          </a:r>
          <a:endParaRPr lang="en-US" dirty="0">
            <a:solidFill>
              <a:schemeClr val="tx1"/>
            </a:solidFill>
          </a:endParaRPr>
        </a:p>
      </dgm:t>
    </dgm:pt>
    <dgm:pt modelId="{48A20353-FAF7-4AF5-82FC-B56DE8304159}" type="parTrans" cxnId="{5A487735-5049-48EB-B870-5DFFB33BA8C0}">
      <dgm:prSet/>
      <dgm:spPr/>
      <dgm:t>
        <a:bodyPr/>
        <a:lstStyle/>
        <a:p>
          <a:endParaRPr lang="en-US"/>
        </a:p>
      </dgm:t>
    </dgm:pt>
    <dgm:pt modelId="{1322AFB1-A08E-4D8A-B4E9-E1BB1B946FB1}" type="sibTrans" cxnId="{5A487735-5049-48EB-B870-5DFFB33BA8C0}">
      <dgm:prSet/>
      <dgm:spPr/>
      <dgm:t>
        <a:bodyPr/>
        <a:lstStyle/>
        <a:p>
          <a:endParaRPr lang="en-US"/>
        </a:p>
      </dgm:t>
    </dgm:pt>
    <dgm:pt modelId="{72E5E09C-2301-42F2-BD6B-5F8F28D1AE07}">
      <dgm:prSet phldrT="[Text]"/>
      <dgm:spPr>
        <a:ln>
          <a:solidFill>
            <a:srgbClr val="BCBDC0"/>
          </a:solidFill>
        </a:ln>
      </dgm:spPr>
      <dgm:t>
        <a:bodyPr/>
        <a:lstStyle/>
        <a:p>
          <a:r>
            <a:rPr lang="en-GB" dirty="0" smtClean="0"/>
            <a:t>Mixture of Population and Insured Experience</a:t>
          </a:r>
          <a:endParaRPr lang="en-US" dirty="0"/>
        </a:p>
      </dgm:t>
    </dgm:pt>
    <dgm:pt modelId="{2538E732-2A32-4D37-8D16-5E51524B8671}" type="parTrans" cxnId="{654F3369-4BB5-487B-9FFA-27F3711945B7}">
      <dgm:prSet/>
      <dgm:spPr/>
      <dgm:t>
        <a:bodyPr/>
        <a:lstStyle/>
        <a:p>
          <a:endParaRPr lang="en-US"/>
        </a:p>
      </dgm:t>
    </dgm:pt>
    <dgm:pt modelId="{8A29ECBB-71BD-4175-8A04-4E2DDA480B26}" type="sibTrans" cxnId="{654F3369-4BB5-487B-9FFA-27F3711945B7}">
      <dgm:prSet/>
      <dgm:spPr/>
      <dgm:t>
        <a:bodyPr/>
        <a:lstStyle/>
        <a:p>
          <a:endParaRPr lang="en-US"/>
        </a:p>
      </dgm:t>
    </dgm:pt>
    <dgm:pt modelId="{AD985738-26E8-48C9-B1BF-204FC3159BB3}">
      <dgm:prSet phldrT="[Text]"/>
      <dgm:spPr>
        <a:ln>
          <a:solidFill>
            <a:srgbClr val="BCBDC0"/>
          </a:solidFill>
        </a:ln>
      </dgm:spPr>
      <dgm:t>
        <a:bodyPr/>
        <a:lstStyle/>
        <a:p>
          <a:r>
            <a:rPr lang="en-GB" dirty="0" smtClean="0"/>
            <a:t>A Critical Review (2000) / Exploring the Critical Path (2006)</a:t>
          </a:r>
          <a:endParaRPr lang="en-US" dirty="0"/>
        </a:p>
      </dgm:t>
    </dgm:pt>
    <dgm:pt modelId="{00880C3D-CBC6-46C4-A7DD-3A4B22391113}" type="parTrans" cxnId="{541EE785-C26A-4547-A9C7-96D14698FB32}">
      <dgm:prSet/>
      <dgm:spPr/>
      <dgm:t>
        <a:bodyPr/>
        <a:lstStyle/>
        <a:p>
          <a:endParaRPr lang="en-US"/>
        </a:p>
      </dgm:t>
    </dgm:pt>
    <dgm:pt modelId="{A7DE827A-B630-4330-88DC-214614E4960B}" type="sibTrans" cxnId="{541EE785-C26A-4547-A9C7-96D14698FB32}">
      <dgm:prSet/>
      <dgm:spPr/>
      <dgm:t>
        <a:bodyPr/>
        <a:lstStyle/>
        <a:p>
          <a:endParaRPr lang="en-US"/>
        </a:p>
      </dgm:t>
    </dgm:pt>
    <dgm:pt modelId="{433074F1-530E-4A27-987C-1102D327B906}">
      <dgm:prSet phldrT="[Text]"/>
      <dgm:spPr>
        <a:solidFill>
          <a:srgbClr val="C00000"/>
        </a:solidFill>
        <a:ln>
          <a:solidFill>
            <a:srgbClr val="C00000"/>
          </a:solidFill>
        </a:ln>
      </dgm:spPr>
      <dgm:t>
        <a:bodyPr/>
        <a:lstStyle/>
        <a:p>
          <a:r>
            <a:rPr lang="en-GB" dirty="0" smtClean="0"/>
            <a:t>2010</a:t>
          </a:r>
          <a:endParaRPr lang="en-US" dirty="0"/>
        </a:p>
      </dgm:t>
    </dgm:pt>
    <dgm:pt modelId="{41AFE5AD-035A-437A-90C7-CF8B571AA585}" type="parTrans" cxnId="{3DF19EB3-A9B6-4E7B-9605-1D5E2E5E45E6}">
      <dgm:prSet/>
      <dgm:spPr/>
      <dgm:t>
        <a:bodyPr/>
        <a:lstStyle/>
        <a:p>
          <a:endParaRPr lang="en-US"/>
        </a:p>
      </dgm:t>
    </dgm:pt>
    <dgm:pt modelId="{FA937B42-91AA-46C4-804E-7EF0366015C3}" type="sibTrans" cxnId="{3DF19EB3-A9B6-4E7B-9605-1D5E2E5E45E6}">
      <dgm:prSet/>
      <dgm:spPr/>
      <dgm:t>
        <a:bodyPr/>
        <a:lstStyle/>
        <a:p>
          <a:endParaRPr lang="en-US"/>
        </a:p>
      </dgm:t>
    </dgm:pt>
    <dgm:pt modelId="{37983DAA-E144-48A7-81DA-35B85A383EBC}">
      <dgm:prSet phldrT="[Text]"/>
      <dgm:spPr>
        <a:ln>
          <a:solidFill>
            <a:srgbClr val="C00000"/>
          </a:solidFill>
        </a:ln>
      </dgm:spPr>
      <dgm:t>
        <a:bodyPr/>
        <a:lstStyle/>
        <a:p>
          <a:r>
            <a:rPr lang="en-GB" dirty="0" smtClean="0"/>
            <a:t>Largely Insured Experience Pricing based on:</a:t>
          </a:r>
          <a:endParaRPr lang="en-US" dirty="0"/>
        </a:p>
      </dgm:t>
    </dgm:pt>
    <dgm:pt modelId="{364C0EF7-2977-46FE-BEE2-0FBB0A7066E4}" type="parTrans" cxnId="{C805CD48-5E5D-4E15-93B6-40E8284829EC}">
      <dgm:prSet/>
      <dgm:spPr/>
      <dgm:t>
        <a:bodyPr/>
        <a:lstStyle/>
        <a:p>
          <a:endParaRPr lang="en-US"/>
        </a:p>
      </dgm:t>
    </dgm:pt>
    <dgm:pt modelId="{53C48D24-FE6D-4A9E-BEEB-5E7A7265E713}" type="sibTrans" cxnId="{C805CD48-5E5D-4E15-93B6-40E8284829EC}">
      <dgm:prSet/>
      <dgm:spPr/>
      <dgm:t>
        <a:bodyPr/>
        <a:lstStyle/>
        <a:p>
          <a:endParaRPr lang="en-US"/>
        </a:p>
      </dgm:t>
    </dgm:pt>
    <dgm:pt modelId="{BCDDD930-A39C-4045-BCB2-96D39A2AADA5}">
      <dgm:prSet phldrT="[Text]"/>
      <dgm:spPr>
        <a:ln>
          <a:solidFill>
            <a:srgbClr val="C00000"/>
          </a:solidFill>
        </a:ln>
      </dgm:spPr>
      <dgm:t>
        <a:bodyPr/>
        <a:lstStyle/>
        <a:p>
          <a:endParaRPr lang="en-US" dirty="0"/>
        </a:p>
      </dgm:t>
    </dgm:pt>
    <dgm:pt modelId="{103D3E85-404A-4B76-AD2D-8400BE62B843}" type="parTrans" cxnId="{78726F0F-FD83-4687-B34B-DA1FBBC8EE54}">
      <dgm:prSet/>
      <dgm:spPr/>
      <dgm:t>
        <a:bodyPr/>
        <a:lstStyle/>
        <a:p>
          <a:endParaRPr lang="en-US"/>
        </a:p>
      </dgm:t>
    </dgm:pt>
    <dgm:pt modelId="{79BD9859-9C17-4179-8560-2595249EE566}" type="sibTrans" cxnId="{78726F0F-FD83-4687-B34B-DA1FBBC8EE54}">
      <dgm:prSet/>
      <dgm:spPr/>
      <dgm:t>
        <a:bodyPr/>
        <a:lstStyle/>
        <a:p>
          <a:endParaRPr lang="en-US"/>
        </a:p>
      </dgm:t>
    </dgm:pt>
    <dgm:pt modelId="{A96BB31E-63D1-4AEE-ACF5-CEB97E13F594}">
      <dgm:prSet phldrT="[Text]"/>
      <dgm:spPr>
        <a:ln>
          <a:solidFill>
            <a:srgbClr val="C00000"/>
          </a:solidFill>
        </a:ln>
      </dgm:spPr>
      <dgm:t>
        <a:bodyPr/>
        <a:lstStyle/>
        <a:p>
          <a:r>
            <a:rPr lang="en-GB" dirty="0" smtClean="0"/>
            <a:t>Own data;</a:t>
          </a:r>
          <a:endParaRPr lang="en-US" dirty="0"/>
        </a:p>
      </dgm:t>
    </dgm:pt>
    <dgm:pt modelId="{7A95F4D8-20EE-4581-B1AB-EA0FF2AC1B88}" type="parTrans" cxnId="{612F0361-4E1A-40D0-94EC-05E06D861C6D}">
      <dgm:prSet/>
      <dgm:spPr/>
      <dgm:t>
        <a:bodyPr/>
        <a:lstStyle/>
        <a:p>
          <a:endParaRPr lang="en-US"/>
        </a:p>
      </dgm:t>
    </dgm:pt>
    <dgm:pt modelId="{956A7D96-DB2C-4349-AE25-401938510EA6}" type="sibTrans" cxnId="{612F0361-4E1A-40D0-94EC-05E06D861C6D}">
      <dgm:prSet/>
      <dgm:spPr/>
      <dgm:t>
        <a:bodyPr/>
        <a:lstStyle/>
        <a:p>
          <a:endParaRPr lang="en-US"/>
        </a:p>
      </dgm:t>
    </dgm:pt>
    <dgm:pt modelId="{BACE1E47-FE5A-423F-9758-10AAA4F9C110}">
      <dgm:prSet phldrT="[Text]"/>
      <dgm:spPr>
        <a:ln>
          <a:solidFill>
            <a:srgbClr val="C00000"/>
          </a:solidFill>
        </a:ln>
      </dgm:spPr>
      <dgm:t>
        <a:bodyPr/>
        <a:lstStyle/>
        <a:p>
          <a:r>
            <a:rPr lang="en-GB" dirty="0" smtClean="0"/>
            <a:t>CMI data;</a:t>
          </a:r>
          <a:endParaRPr lang="en-US" dirty="0"/>
        </a:p>
      </dgm:t>
    </dgm:pt>
    <dgm:pt modelId="{EDE1AFF2-A01C-4248-9DB5-67B6CC9B699B}" type="parTrans" cxnId="{AC33269E-0138-4DDA-8539-0FFC5A352DF2}">
      <dgm:prSet/>
      <dgm:spPr/>
      <dgm:t>
        <a:bodyPr/>
        <a:lstStyle/>
        <a:p>
          <a:endParaRPr lang="en-US"/>
        </a:p>
      </dgm:t>
    </dgm:pt>
    <dgm:pt modelId="{C36ABB74-DC8C-4708-B9B1-45B4A3F7D93D}" type="sibTrans" cxnId="{AC33269E-0138-4DDA-8539-0FFC5A352DF2}">
      <dgm:prSet/>
      <dgm:spPr/>
      <dgm:t>
        <a:bodyPr/>
        <a:lstStyle/>
        <a:p>
          <a:endParaRPr lang="en-US"/>
        </a:p>
      </dgm:t>
    </dgm:pt>
    <dgm:pt modelId="{F3751B60-E027-4209-BAC0-3DC72F921162}" type="pres">
      <dgm:prSet presAssocID="{ECD23E6D-230E-4177-9DFC-34F4FEC27E78}" presName="linearFlow" presStyleCnt="0">
        <dgm:presLayoutVars>
          <dgm:dir/>
          <dgm:animLvl val="lvl"/>
          <dgm:resizeHandles val="exact"/>
        </dgm:presLayoutVars>
      </dgm:prSet>
      <dgm:spPr/>
      <dgm:t>
        <a:bodyPr/>
        <a:lstStyle/>
        <a:p>
          <a:endParaRPr lang="en-US"/>
        </a:p>
      </dgm:t>
    </dgm:pt>
    <dgm:pt modelId="{A73B2631-6E11-48D8-8D27-0ED5C94CFC6D}" type="pres">
      <dgm:prSet presAssocID="{DEF6EC6A-7B83-4300-BB5E-2E97C63F3B40}" presName="composite" presStyleCnt="0"/>
      <dgm:spPr/>
    </dgm:pt>
    <dgm:pt modelId="{A0EE620E-1E55-4E40-A63A-2593EDC92B26}" type="pres">
      <dgm:prSet presAssocID="{DEF6EC6A-7B83-4300-BB5E-2E97C63F3B40}" presName="parentText" presStyleLbl="alignNode1" presStyleIdx="0" presStyleCnt="3">
        <dgm:presLayoutVars>
          <dgm:chMax val="1"/>
          <dgm:bulletEnabled val="1"/>
        </dgm:presLayoutVars>
      </dgm:prSet>
      <dgm:spPr/>
      <dgm:t>
        <a:bodyPr/>
        <a:lstStyle/>
        <a:p>
          <a:endParaRPr lang="en-US"/>
        </a:p>
      </dgm:t>
    </dgm:pt>
    <dgm:pt modelId="{66BA209D-6223-4C02-BF76-6334B1FA2495}" type="pres">
      <dgm:prSet presAssocID="{DEF6EC6A-7B83-4300-BB5E-2E97C63F3B40}" presName="descendantText" presStyleLbl="alignAcc1" presStyleIdx="0" presStyleCnt="3">
        <dgm:presLayoutVars>
          <dgm:bulletEnabled val="1"/>
        </dgm:presLayoutVars>
      </dgm:prSet>
      <dgm:spPr/>
      <dgm:t>
        <a:bodyPr/>
        <a:lstStyle/>
        <a:p>
          <a:endParaRPr lang="en-US"/>
        </a:p>
      </dgm:t>
    </dgm:pt>
    <dgm:pt modelId="{479948ED-475F-491F-A227-8B9B9C18FF64}" type="pres">
      <dgm:prSet presAssocID="{74A52E92-667F-4829-965E-C236246720C9}" presName="sp" presStyleCnt="0"/>
      <dgm:spPr/>
    </dgm:pt>
    <dgm:pt modelId="{41D2EC70-1413-46E9-8CFC-5569888B34E9}" type="pres">
      <dgm:prSet presAssocID="{009A3089-331B-4A1E-9217-5F31ECAF58C7}" presName="composite" presStyleCnt="0"/>
      <dgm:spPr/>
    </dgm:pt>
    <dgm:pt modelId="{1F794BF1-F6C1-4070-A5ED-ADD2A53849D6}" type="pres">
      <dgm:prSet presAssocID="{009A3089-331B-4A1E-9217-5F31ECAF58C7}" presName="parentText" presStyleLbl="alignNode1" presStyleIdx="1" presStyleCnt="3">
        <dgm:presLayoutVars>
          <dgm:chMax val="1"/>
          <dgm:bulletEnabled val="1"/>
        </dgm:presLayoutVars>
      </dgm:prSet>
      <dgm:spPr/>
      <dgm:t>
        <a:bodyPr/>
        <a:lstStyle/>
        <a:p>
          <a:endParaRPr lang="en-US"/>
        </a:p>
      </dgm:t>
    </dgm:pt>
    <dgm:pt modelId="{33190AA8-323E-4C51-8B6C-92A49BB4E86B}" type="pres">
      <dgm:prSet presAssocID="{009A3089-331B-4A1E-9217-5F31ECAF58C7}" presName="descendantText" presStyleLbl="alignAcc1" presStyleIdx="1" presStyleCnt="3">
        <dgm:presLayoutVars>
          <dgm:bulletEnabled val="1"/>
        </dgm:presLayoutVars>
      </dgm:prSet>
      <dgm:spPr/>
      <dgm:t>
        <a:bodyPr/>
        <a:lstStyle/>
        <a:p>
          <a:endParaRPr lang="en-US"/>
        </a:p>
      </dgm:t>
    </dgm:pt>
    <dgm:pt modelId="{D9A6BEC4-E29D-40F9-AE94-54FE5BC15A67}" type="pres">
      <dgm:prSet presAssocID="{1322AFB1-A08E-4D8A-B4E9-E1BB1B946FB1}" presName="sp" presStyleCnt="0"/>
      <dgm:spPr/>
    </dgm:pt>
    <dgm:pt modelId="{7D40FF8D-0CED-495E-AE89-0B581E70AA22}" type="pres">
      <dgm:prSet presAssocID="{433074F1-530E-4A27-987C-1102D327B906}" presName="composite" presStyleCnt="0"/>
      <dgm:spPr/>
    </dgm:pt>
    <dgm:pt modelId="{A89828E5-87BC-44BC-9010-0F8AB1980E24}" type="pres">
      <dgm:prSet presAssocID="{433074F1-530E-4A27-987C-1102D327B906}" presName="parentText" presStyleLbl="alignNode1" presStyleIdx="2" presStyleCnt="3">
        <dgm:presLayoutVars>
          <dgm:chMax val="1"/>
          <dgm:bulletEnabled val="1"/>
        </dgm:presLayoutVars>
      </dgm:prSet>
      <dgm:spPr/>
      <dgm:t>
        <a:bodyPr/>
        <a:lstStyle/>
        <a:p>
          <a:endParaRPr lang="en-US"/>
        </a:p>
      </dgm:t>
    </dgm:pt>
    <dgm:pt modelId="{9857381F-9563-47DA-B25B-7C6C4D9E5D97}" type="pres">
      <dgm:prSet presAssocID="{433074F1-530E-4A27-987C-1102D327B906}" presName="descendantText" presStyleLbl="alignAcc1" presStyleIdx="2" presStyleCnt="3">
        <dgm:presLayoutVars>
          <dgm:bulletEnabled val="1"/>
        </dgm:presLayoutVars>
      </dgm:prSet>
      <dgm:spPr/>
      <dgm:t>
        <a:bodyPr/>
        <a:lstStyle/>
        <a:p>
          <a:endParaRPr lang="en-US"/>
        </a:p>
      </dgm:t>
    </dgm:pt>
  </dgm:ptLst>
  <dgm:cxnLst>
    <dgm:cxn modelId="{C805CD48-5E5D-4E15-93B6-40E8284829EC}" srcId="{433074F1-530E-4A27-987C-1102D327B906}" destId="{37983DAA-E144-48A7-81DA-35B85A383EBC}" srcOrd="0" destOrd="0" parTransId="{364C0EF7-2977-46FE-BEE2-0FBB0A7066E4}" sibTransId="{53C48D24-FE6D-4A9E-BEEB-5E7A7265E713}"/>
    <dgm:cxn modelId="{5A487735-5049-48EB-B870-5DFFB33BA8C0}" srcId="{ECD23E6D-230E-4177-9DFC-34F4FEC27E78}" destId="{009A3089-331B-4A1E-9217-5F31ECAF58C7}" srcOrd="1" destOrd="0" parTransId="{48A20353-FAF7-4AF5-82FC-B56DE8304159}" sibTransId="{1322AFB1-A08E-4D8A-B4E9-E1BB1B946FB1}"/>
    <dgm:cxn modelId="{654F3369-4BB5-487B-9FFA-27F3711945B7}" srcId="{009A3089-331B-4A1E-9217-5F31ECAF58C7}" destId="{72E5E09C-2301-42F2-BD6B-5F8F28D1AE07}" srcOrd="0" destOrd="0" parTransId="{2538E732-2A32-4D37-8D16-5E51524B8671}" sibTransId="{8A29ECBB-71BD-4175-8A04-4E2DDA480B26}"/>
    <dgm:cxn modelId="{741F1011-91AB-4E52-9DEC-003C20C9BAA3}" type="presOf" srcId="{ECD23E6D-230E-4177-9DFC-34F4FEC27E78}" destId="{F3751B60-E027-4209-BAC0-3DC72F921162}" srcOrd="0" destOrd="0" presId="urn:microsoft.com/office/officeart/2005/8/layout/chevron2"/>
    <dgm:cxn modelId="{BBCD033D-8A45-45E6-875F-E47F9B4038F4}" type="presOf" srcId="{E3B78A88-E5D1-41A8-8298-69FF6F6A915B}" destId="{66BA209D-6223-4C02-BF76-6334B1FA2495}" srcOrd="0" destOrd="1" presId="urn:microsoft.com/office/officeart/2005/8/layout/chevron2"/>
    <dgm:cxn modelId="{921AB572-728C-43B9-A406-7646B1C90D1B}" type="presOf" srcId="{262C08B9-EBF1-43F7-9B30-8BC0C2A327F7}" destId="{66BA209D-6223-4C02-BF76-6334B1FA2495}" srcOrd="0" destOrd="0" presId="urn:microsoft.com/office/officeart/2005/8/layout/chevron2"/>
    <dgm:cxn modelId="{78726F0F-FD83-4687-B34B-DA1FBBC8EE54}" srcId="{433074F1-530E-4A27-987C-1102D327B906}" destId="{BCDDD930-A39C-4045-BCB2-96D39A2AADA5}" srcOrd="1" destOrd="0" parTransId="{103D3E85-404A-4B76-AD2D-8400BE62B843}" sibTransId="{79BD9859-9C17-4179-8560-2595249EE566}"/>
    <dgm:cxn modelId="{B68935DD-8C30-4006-8517-A625C76ED9A6}" type="presOf" srcId="{009A3089-331B-4A1E-9217-5F31ECAF58C7}" destId="{1F794BF1-F6C1-4070-A5ED-ADD2A53849D6}" srcOrd="0" destOrd="0" presId="urn:microsoft.com/office/officeart/2005/8/layout/chevron2"/>
    <dgm:cxn modelId="{3BAC1E95-F545-4B2F-9CEE-8F5FC7B30D69}" srcId="{DEF6EC6A-7B83-4300-BB5E-2E97C63F3B40}" destId="{262C08B9-EBF1-43F7-9B30-8BC0C2A327F7}" srcOrd="0" destOrd="0" parTransId="{545FB204-385A-4137-91CB-BAEA6310A876}" sibTransId="{60F6AE34-4829-484F-B2FB-7E1D8DCA3CAD}"/>
    <dgm:cxn modelId="{3DF19EB3-A9B6-4E7B-9605-1D5E2E5E45E6}" srcId="{ECD23E6D-230E-4177-9DFC-34F4FEC27E78}" destId="{433074F1-530E-4A27-987C-1102D327B906}" srcOrd="2" destOrd="0" parTransId="{41AFE5AD-035A-437A-90C7-CF8B571AA585}" sibTransId="{FA937B42-91AA-46C4-804E-7EF0366015C3}"/>
    <dgm:cxn modelId="{541EE785-C26A-4547-A9C7-96D14698FB32}" srcId="{009A3089-331B-4A1E-9217-5F31ECAF58C7}" destId="{AD985738-26E8-48C9-B1BF-204FC3159BB3}" srcOrd="1" destOrd="0" parTransId="{00880C3D-CBC6-46C4-A7DD-3A4B22391113}" sibTransId="{A7DE827A-B630-4330-88DC-214614E4960B}"/>
    <dgm:cxn modelId="{A8494156-4BC9-4289-893D-B927AE531CC9}" type="presOf" srcId="{433074F1-530E-4A27-987C-1102D327B906}" destId="{A89828E5-87BC-44BC-9010-0F8AB1980E24}" srcOrd="0" destOrd="0" presId="urn:microsoft.com/office/officeart/2005/8/layout/chevron2"/>
    <dgm:cxn modelId="{F5033EE2-60C4-4632-B411-6E1406114B39}" srcId="{ECD23E6D-230E-4177-9DFC-34F4FEC27E78}" destId="{DEF6EC6A-7B83-4300-BB5E-2E97C63F3B40}" srcOrd="0" destOrd="0" parTransId="{AF91DB9F-8495-4183-ABE8-9503B8CE5B1C}" sibTransId="{74A52E92-667F-4829-965E-C236246720C9}"/>
    <dgm:cxn modelId="{612F0361-4E1A-40D0-94EC-05E06D861C6D}" srcId="{37983DAA-E144-48A7-81DA-35B85A383EBC}" destId="{A96BB31E-63D1-4AEE-ACF5-CEB97E13F594}" srcOrd="0" destOrd="0" parTransId="{7A95F4D8-20EE-4581-B1AB-EA0FF2AC1B88}" sibTransId="{956A7D96-DB2C-4349-AE25-401938510EA6}"/>
    <dgm:cxn modelId="{EB60E14D-B512-44A0-B7C4-00D0C3AEA453}" type="presOf" srcId="{A96BB31E-63D1-4AEE-ACF5-CEB97E13F594}" destId="{9857381F-9563-47DA-B25B-7C6C4D9E5D97}" srcOrd="0" destOrd="1" presId="urn:microsoft.com/office/officeart/2005/8/layout/chevron2"/>
    <dgm:cxn modelId="{93A107C7-A89C-40FE-B8CC-A917722BFB68}" srcId="{DEF6EC6A-7B83-4300-BB5E-2E97C63F3B40}" destId="{E3B78A88-E5D1-41A8-8298-69FF6F6A915B}" srcOrd="1" destOrd="0" parTransId="{82B9DC78-7D60-46DB-9A29-5801858C1A4F}" sibTransId="{165C06A2-B3C8-4F45-B741-1D6999F02184}"/>
    <dgm:cxn modelId="{692BBADE-7FA9-4A58-AB04-C8A375953C7F}" type="presOf" srcId="{BACE1E47-FE5A-423F-9758-10AAA4F9C110}" destId="{9857381F-9563-47DA-B25B-7C6C4D9E5D97}" srcOrd="0" destOrd="2" presId="urn:microsoft.com/office/officeart/2005/8/layout/chevron2"/>
    <dgm:cxn modelId="{AC33269E-0138-4DDA-8539-0FFC5A352DF2}" srcId="{37983DAA-E144-48A7-81DA-35B85A383EBC}" destId="{BACE1E47-FE5A-423F-9758-10AAA4F9C110}" srcOrd="1" destOrd="0" parTransId="{EDE1AFF2-A01C-4248-9DB5-67B6CC9B699B}" sibTransId="{C36ABB74-DC8C-4708-B9B1-45B4A3F7D93D}"/>
    <dgm:cxn modelId="{8351FE54-AF6A-49D2-901F-58F10B2471AA}" type="presOf" srcId="{72E5E09C-2301-42F2-BD6B-5F8F28D1AE07}" destId="{33190AA8-323E-4C51-8B6C-92A49BB4E86B}" srcOrd="0" destOrd="0" presId="urn:microsoft.com/office/officeart/2005/8/layout/chevron2"/>
    <dgm:cxn modelId="{101BA3F5-25B3-4B7F-AFAE-8BE873C942AF}" type="presOf" srcId="{AD985738-26E8-48C9-B1BF-204FC3159BB3}" destId="{33190AA8-323E-4C51-8B6C-92A49BB4E86B}" srcOrd="0" destOrd="1" presId="urn:microsoft.com/office/officeart/2005/8/layout/chevron2"/>
    <dgm:cxn modelId="{26ECFFD6-8B76-4761-820B-2A4884EECA6A}" type="presOf" srcId="{DEF6EC6A-7B83-4300-BB5E-2E97C63F3B40}" destId="{A0EE620E-1E55-4E40-A63A-2593EDC92B26}" srcOrd="0" destOrd="0" presId="urn:microsoft.com/office/officeart/2005/8/layout/chevron2"/>
    <dgm:cxn modelId="{711C1D3A-A0DA-4EB6-B3BD-C801EFC50174}" type="presOf" srcId="{37983DAA-E144-48A7-81DA-35B85A383EBC}" destId="{9857381F-9563-47DA-B25B-7C6C4D9E5D97}" srcOrd="0" destOrd="0" presId="urn:microsoft.com/office/officeart/2005/8/layout/chevron2"/>
    <dgm:cxn modelId="{A73D1574-01D2-4B5D-AF2C-BAFD4CD0C793}" type="presOf" srcId="{BCDDD930-A39C-4045-BCB2-96D39A2AADA5}" destId="{9857381F-9563-47DA-B25B-7C6C4D9E5D97}" srcOrd="0" destOrd="3" presId="urn:microsoft.com/office/officeart/2005/8/layout/chevron2"/>
    <dgm:cxn modelId="{906DA924-6FC5-4082-875E-E0B27A93C3B4}" type="presParOf" srcId="{F3751B60-E027-4209-BAC0-3DC72F921162}" destId="{A73B2631-6E11-48D8-8D27-0ED5C94CFC6D}" srcOrd="0" destOrd="0" presId="urn:microsoft.com/office/officeart/2005/8/layout/chevron2"/>
    <dgm:cxn modelId="{B9C670FD-1C0C-4369-9CD1-DB74F16740CD}" type="presParOf" srcId="{A73B2631-6E11-48D8-8D27-0ED5C94CFC6D}" destId="{A0EE620E-1E55-4E40-A63A-2593EDC92B26}" srcOrd="0" destOrd="0" presId="urn:microsoft.com/office/officeart/2005/8/layout/chevron2"/>
    <dgm:cxn modelId="{A738F6E0-B9C3-4E39-98C3-0BB4FC6E266A}" type="presParOf" srcId="{A73B2631-6E11-48D8-8D27-0ED5C94CFC6D}" destId="{66BA209D-6223-4C02-BF76-6334B1FA2495}" srcOrd="1" destOrd="0" presId="urn:microsoft.com/office/officeart/2005/8/layout/chevron2"/>
    <dgm:cxn modelId="{C1822CA9-C9E3-4704-B4E2-DF0BF3EC13E8}" type="presParOf" srcId="{F3751B60-E027-4209-BAC0-3DC72F921162}" destId="{479948ED-475F-491F-A227-8B9B9C18FF64}" srcOrd="1" destOrd="0" presId="urn:microsoft.com/office/officeart/2005/8/layout/chevron2"/>
    <dgm:cxn modelId="{6055ACEB-B001-4E2C-B517-B151AF33D07C}" type="presParOf" srcId="{F3751B60-E027-4209-BAC0-3DC72F921162}" destId="{41D2EC70-1413-46E9-8CFC-5569888B34E9}" srcOrd="2" destOrd="0" presId="urn:microsoft.com/office/officeart/2005/8/layout/chevron2"/>
    <dgm:cxn modelId="{4160D88E-D85D-40CB-8FB1-DA573D8BEAE1}" type="presParOf" srcId="{41D2EC70-1413-46E9-8CFC-5569888B34E9}" destId="{1F794BF1-F6C1-4070-A5ED-ADD2A53849D6}" srcOrd="0" destOrd="0" presId="urn:microsoft.com/office/officeart/2005/8/layout/chevron2"/>
    <dgm:cxn modelId="{2BAE597F-7F8C-4FC4-8BA1-6C9A904DDBE5}" type="presParOf" srcId="{41D2EC70-1413-46E9-8CFC-5569888B34E9}" destId="{33190AA8-323E-4C51-8B6C-92A49BB4E86B}" srcOrd="1" destOrd="0" presId="urn:microsoft.com/office/officeart/2005/8/layout/chevron2"/>
    <dgm:cxn modelId="{790778A7-94AF-4E0C-AC4F-CEEEE02D0EF4}" type="presParOf" srcId="{F3751B60-E027-4209-BAC0-3DC72F921162}" destId="{D9A6BEC4-E29D-40F9-AE94-54FE5BC15A67}" srcOrd="3" destOrd="0" presId="urn:microsoft.com/office/officeart/2005/8/layout/chevron2"/>
    <dgm:cxn modelId="{86B3C128-ED06-417E-96C2-EBFC6F4E31C5}" type="presParOf" srcId="{F3751B60-E027-4209-BAC0-3DC72F921162}" destId="{7D40FF8D-0CED-495E-AE89-0B581E70AA22}" srcOrd="4" destOrd="0" presId="urn:microsoft.com/office/officeart/2005/8/layout/chevron2"/>
    <dgm:cxn modelId="{834669CB-B5BC-4677-B97C-E5BBC9F454A8}" type="presParOf" srcId="{7D40FF8D-0CED-495E-AE89-0B581E70AA22}" destId="{A89828E5-87BC-44BC-9010-0F8AB1980E24}" srcOrd="0" destOrd="0" presId="urn:microsoft.com/office/officeart/2005/8/layout/chevron2"/>
    <dgm:cxn modelId="{ABE5215A-C719-4A45-B272-4632598D67A7}" type="presParOf" srcId="{7D40FF8D-0CED-495E-AE89-0B581E70AA22}" destId="{9857381F-9563-47DA-B25B-7C6C4D9E5D9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FED2E-C617-4577-B0C7-483AAB3DC9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6EC804F-FDCC-439E-977B-8D184EE1E4F3}">
      <dgm:prSet phldrT="[Text]" custT="1"/>
      <dgm:spPr>
        <a:solidFill>
          <a:srgbClr val="E31B23"/>
        </a:solidFill>
        <a:ln>
          <a:solidFill>
            <a:srgbClr val="E31B23"/>
          </a:solidFill>
        </a:ln>
      </dgm:spPr>
      <dgm:t>
        <a:bodyPr/>
        <a:lstStyle/>
        <a:p>
          <a:r>
            <a:rPr lang="en-GB" sz="1400" dirty="0" smtClean="0"/>
            <a:t>Rates</a:t>
          </a:r>
          <a:endParaRPr lang="en-US" sz="1600" dirty="0"/>
        </a:p>
      </dgm:t>
    </dgm:pt>
    <dgm:pt modelId="{97629695-2228-4D44-82A0-42F8DE3D0E65}" type="parTrans" cxnId="{173099BC-8A8D-4D1F-8DF1-AAAED033C983}">
      <dgm:prSet/>
      <dgm:spPr/>
      <dgm:t>
        <a:bodyPr/>
        <a:lstStyle/>
        <a:p>
          <a:endParaRPr lang="en-US"/>
        </a:p>
      </dgm:t>
    </dgm:pt>
    <dgm:pt modelId="{4C069A4C-1E59-4CB9-9F1B-B9DA3F3669B8}" type="sibTrans" cxnId="{173099BC-8A8D-4D1F-8DF1-AAAED033C983}">
      <dgm:prSet/>
      <dgm:spPr/>
      <dgm:t>
        <a:bodyPr/>
        <a:lstStyle/>
        <a:p>
          <a:endParaRPr lang="en-US"/>
        </a:p>
      </dgm:t>
    </dgm:pt>
    <dgm:pt modelId="{1767754B-23B9-47C2-AE32-C98755FBBDC8}">
      <dgm:prSet phldrT="[Text]"/>
      <dgm:spPr>
        <a:ln>
          <a:solidFill>
            <a:srgbClr val="E31B23"/>
          </a:solidFill>
        </a:ln>
      </dgm:spPr>
      <dgm:t>
        <a:bodyPr/>
        <a:lstStyle/>
        <a:p>
          <a:r>
            <a:rPr lang="en-GB" dirty="0" smtClean="0"/>
            <a:t>Obtain population incidence rates</a:t>
          </a:r>
          <a:endParaRPr lang="en-US" dirty="0"/>
        </a:p>
      </dgm:t>
    </dgm:pt>
    <dgm:pt modelId="{5DE4E73B-90F3-4A6F-A214-C8550D8EDFA8}" type="parTrans" cxnId="{A921D057-43B6-4F1A-8F84-D9130C2C4614}">
      <dgm:prSet/>
      <dgm:spPr/>
      <dgm:t>
        <a:bodyPr/>
        <a:lstStyle/>
        <a:p>
          <a:endParaRPr lang="en-US"/>
        </a:p>
      </dgm:t>
    </dgm:pt>
    <dgm:pt modelId="{9862A572-FA94-4BDC-8A28-E73A187D98FE}" type="sibTrans" cxnId="{A921D057-43B6-4F1A-8F84-D9130C2C4614}">
      <dgm:prSet/>
      <dgm:spPr/>
      <dgm:t>
        <a:bodyPr/>
        <a:lstStyle/>
        <a:p>
          <a:endParaRPr lang="en-US"/>
        </a:p>
      </dgm:t>
    </dgm:pt>
    <dgm:pt modelId="{9FD39BC8-2F04-4A38-B581-CE88129A9D7C}">
      <dgm:prSet phldrT="[Text]"/>
      <dgm:spPr>
        <a:ln>
          <a:solidFill>
            <a:srgbClr val="E31B23"/>
          </a:solidFill>
        </a:ln>
      </dgm:spPr>
      <dgm:t>
        <a:bodyPr/>
        <a:lstStyle/>
        <a:p>
          <a:r>
            <a:rPr lang="en-GB" dirty="0" smtClean="0"/>
            <a:t>Possible sources: Medical Papers, National Databases</a:t>
          </a:r>
          <a:endParaRPr lang="en-US" dirty="0"/>
        </a:p>
      </dgm:t>
    </dgm:pt>
    <dgm:pt modelId="{BB52C1C6-29A8-4384-95CC-17C9D2E3D396}" type="parTrans" cxnId="{49CEE40E-86BF-464F-A02C-D26A2C45E749}">
      <dgm:prSet/>
      <dgm:spPr/>
      <dgm:t>
        <a:bodyPr/>
        <a:lstStyle/>
        <a:p>
          <a:endParaRPr lang="en-US"/>
        </a:p>
      </dgm:t>
    </dgm:pt>
    <dgm:pt modelId="{7AD234BA-9966-4B35-854C-EB5EC42AE43C}" type="sibTrans" cxnId="{49CEE40E-86BF-464F-A02C-D26A2C45E749}">
      <dgm:prSet/>
      <dgm:spPr/>
      <dgm:t>
        <a:bodyPr/>
        <a:lstStyle/>
        <a:p>
          <a:endParaRPr lang="en-US"/>
        </a:p>
      </dgm:t>
    </dgm:pt>
    <dgm:pt modelId="{2DBBD94C-AB4A-43CA-886B-19D7A0D9B927}">
      <dgm:prSet phldrT="[Text]"/>
      <dgm:spPr>
        <a:solidFill>
          <a:srgbClr val="E31B23"/>
        </a:solidFill>
        <a:ln>
          <a:solidFill>
            <a:srgbClr val="E31B23"/>
          </a:solidFill>
        </a:ln>
      </dgm:spPr>
      <dgm:t>
        <a:bodyPr/>
        <a:lstStyle/>
        <a:p>
          <a:r>
            <a:rPr lang="en-GB" dirty="0" smtClean="0"/>
            <a:t>Errors</a:t>
          </a:r>
          <a:endParaRPr lang="en-US" dirty="0"/>
        </a:p>
      </dgm:t>
    </dgm:pt>
    <dgm:pt modelId="{494BAC31-6B18-4A5A-B3F8-39432FA86681}" type="parTrans" cxnId="{BBBCEB7D-7BDF-40CF-8CAA-1DE163A2EA2E}">
      <dgm:prSet/>
      <dgm:spPr/>
      <dgm:t>
        <a:bodyPr/>
        <a:lstStyle/>
        <a:p>
          <a:endParaRPr lang="en-US"/>
        </a:p>
      </dgm:t>
    </dgm:pt>
    <dgm:pt modelId="{1EADD409-8FC6-4019-BBF2-5DEA8E272DF6}" type="sibTrans" cxnId="{BBBCEB7D-7BDF-40CF-8CAA-1DE163A2EA2E}">
      <dgm:prSet/>
      <dgm:spPr/>
      <dgm:t>
        <a:bodyPr/>
        <a:lstStyle/>
        <a:p>
          <a:endParaRPr lang="en-US"/>
        </a:p>
      </dgm:t>
    </dgm:pt>
    <dgm:pt modelId="{F27F44A6-3092-4FFF-8AA3-E2C5A9B26292}">
      <dgm:prSet phldrT="[Text]"/>
      <dgm:spPr>
        <a:ln>
          <a:solidFill>
            <a:srgbClr val="E31B23"/>
          </a:solidFill>
        </a:ln>
      </dgm:spPr>
      <dgm:t>
        <a:bodyPr/>
        <a:lstStyle/>
        <a:p>
          <a:r>
            <a:rPr lang="en-GB" dirty="0" smtClean="0"/>
            <a:t>Understand the data and correct for any known errors</a:t>
          </a:r>
          <a:endParaRPr lang="en-US" dirty="0"/>
        </a:p>
      </dgm:t>
    </dgm:pt>
    <dgm:pt modelId="{195018E9-4624-4521-91D0-BA2B92000E6D}" type="parTrans" cxnId="{96D1DCE9-257D-459C-8DBA-0612D5BB7C90}">
      <dgm:prSet/>
      <dgm:spPr/>
      <dgm:t>
        <a:bodyPr/>
        <a:lstStyle/>
        <a:p>
          <a:endParaRPr lang="en-US"/>
        </a:p>
      </dgm:t>
    </dgm:pt>
    <dgm:pt modelId="{1A35A0A0-69B2-458E-9464-CB704042A258}" type="sibTrans" cxnId="{96D1DCE9-257D-459C-8DBA-0612D5BB7C90}">
      <dgm:prSet/>
      <dgm:spPr/>
      <dgm:t>
        <a:bodyPr/>
        <a:lstStyle/>
        <a:p>
          <a:endParaRPr lang="en-US"/>
        </a:p>
      </dgm:t>
    </dgm:pt>
    <dgm:pt modelId="{2410F1A4-393D-4681-9D5B-A94AF72A2DAD}">
      <dgm:prSet phldrT="[Text]"/>
      <dgm:spPr>
        <a:solidFill>
          <a:srgbClr val="E31B23"/>
        </a:solidFill>
        <a:ln>
          <a:solidFill>
            <a:srgbClr val="E31B23"/>
          </a:solidFill>
        </a:ln>
      </dgm:spPr>
      <dgm:t>
        <a:bodyPr/>
        <a:lstStyle/>
        <a:p>
          <a:r>
            <a:rPr lang="en-GB" dirty="0" smtClean="0"/>
            <a:t>Severity</a:t>
          </a:r>
          <a:endParaRPr lang="en-US" dirty="0"/>
        </a:p>
      </dgm:t>
    </dgm:pt>
    <dgm:pt modelId="{22B07C5E-93FD-44B2-8B8C-D4C9229A9153}" type="parTrans" cxnId="{F62D9FD7-ADF6-47AC-9D43-AAFB526D0689}">
      <dgm:prSet/>
      <dgm:spPr/>
      <dgm:t>
        <a:bodyPr/>
        <a:lstStyle/>
        <a:p>
          <a:endParaRPr lang="en-US"/>
        </a:p>
      </dgm:t>
    </dgm:pt>
    <dgm:pt modelId="{7957D823-C10D-4889-9B5F-19EE177BB62B}" type="sibTrans" cxnId="{F62D9FD7-ADF6-47AC-9D43-AAFB526D0689}">
      <dgm:prSet/>
      <dgm:spPr/>
      <dgm:t>
        <a:bodyPr/>
        <a:lstStyle/>
        <a:p>
          <a:endParaRPr lang="en-US"/>
        </a:p>
      </dgm:t>
    </dgm:pt>
    <dgm:pt modelId="{23E4D858-2721-452D-849B-04CD4F17A53C}">
      <dgm:prSet phldrT="[Text]"/>
      <dgm:spPr>
        <a:ln>
          <a:solidFill>
            <a:srgbClr val="E31B23"/>
          </a:solidFill>
        </a:ln>
      </dgm:spPr>
      <dgm:t>
        <a:bodyPr/>
        <a:lstStyle/>
        <a:p>
          <a:r>
            <a:rPr lang="en-GB" dirty="0" smtClean="0"/>
            <a:t>Insured Definition probably won’t match medical definition;</a:t>
          </a:r>
          <a:endParaRPr lang="en-US" dirty="0"/>
        </a:p>
      </dgm:t>
    </dgm:pt>
    <dgm:pt modelId="{7BD2D616-9D9B-4B4D-B5DA-F9B768DFA23A}" type="parTrans" cxnId="{AB829041-8BBC-476C-9051-8A5C290EE745}">
      <dgm:prSet/>
      <dgm:spPr/>
      <dgm:t>
        <a:bodyPr/>
        <a:lstStyle/>
        <a:p>
          <a:endParaRPr lang="en-US"/>
        </a:p>
      </dgm:t>
    </dgm:pt>
    <dgm:pt modelId="{DAD11B48-0B36-4398-BF94-DF83D7E1B17D}" type="sibTrans" cxnId="{AB829041-8BBC-476C-9051-8A5C290EE745}">
      <dgm:prSet/>
      <dgm:spPr/>
      <dgm:t>
        <a:bodyPr/>
        <a:lstStyle/>
        <a:p>
          <a:endParaRPr lang="en-US"/>
        </a:p>
      </dgm:t>
    </dgm:pt>
    <dgm:pt modelId="{89ACBCA4-6E8E-44AC-9679-5014C0908579}">
      <dgm:prSet phldrT="[Text]"/>
      <dgm:spPr>
        <a:ln>
          <a:solidFill>
            <a:srgbClr val="E31B23"/>
          </a:solidFill>
        </a:ln>
      </dgm:spPr>
      <dgm:t>
        <a:bodyPr/>
        <a:lstStyle/>
        <a:p>
          <a:r>
            <a:rPr lang="en-GB" dirty="0" smtClean="0"/>
            <a:t>Adjust for differences.</a:t>
          </a:r>
          <a:endParaRPr lang="en-US" dirty="0"/>
        </a:p>
      </dgm:t>
    </dgm:pt>
    <dgm:pt modelId="{84A87642-C838-4E93-B157-A9276BF491DF}" type="parTrans" cxnId="{4275E766-70B6-4A81-99B4-9EFA8B3D5E82}">
      <dgm:prSet/>
      <dgm:spPr/>
      <dgm:t>
        <a:bodyPr/>
        <a:lstStyle/>
        <a:p>
          <a:endParaRPr lang="en-US"/>
        </a:p>
      </dgm:t>
    </dgm:pt>
    <dgm:pt modelId="{BC21E000-9548-4625-9162-2AAC7A6D44F2}" type="sibTrans" cxnId="{4275E766-70B6-4A81-99B4-9EFA8B3D5E82}">
      <dgm:prSet/>
      <dgm:spPr/>
      <dgm:t>
        <a:bodyPr/>
        <a:lstStyle/>
        <a:p>
          <a:endParaRPr lang="en-US"/>
        </a:p>
      </dgm:t>
    </dgm:pt>
    <dgm:pt modelId="{71B1C2C3-B686-42D6-9558-4A0BEEE97FFA}">
      <dgm:prSet phldrT="[Text]"/>
      <dgm:spPr>
        <a:solidFill>
          <a:srgbClr val="E31B23"/>
        </a:solidFill>
        <a:ln>
          <a:solidFill>
            <a:srgbClr val="E31B23"/>
          </a:solidFill>
        </a:ln>
      </dgm:spPr>
      <dgm:t>
        <a:bodyPr/>
        <a:lstStyle/>
        <a:p>
          <a:r>
            <a:rPr lang="en-GB" dirty="0" smtClean="0"/>
            <a:t>Insured</a:t>
          </a:r>
          <a:endParaRPr lang="en-US" dirty="0"/>
        </a:p>
      </dgm:t>
    </dgm:pt>
    <dgm:pt modelId="{AE59FE46-0C99-4DF0-91D1-B8C02335F706}" type="parTrans" cxnId="{B1220A2D-9859-4C26-97A4-52E39729D337}">
      <dgm:prSet/>
      <dgm:spPr/>
      <dgm:t>
        <a:bodyPr/>
        <a:lstStyle/>
        <a:p>
          <a:endParaRPr lang="en-US"/>
        </a:p>
      </dgm:t>
    </dgm:pt>
    <dgm:pt modelId="{4BF011B6-9043-482B-9900-CFD019E1ABB7}" type="sibTrans" cxnId="{B1220A2D-9859-4C26-97A4-52E39729D337}">
      <dgm:prSet/>
      <dgm:spPr/>
      <dgm:t>
        <a:bodyPr/>
        <a:lstStyle/>
        <a:p>
          <a:endParaRPr lang="en-US"/>
        </a:p>
      </dgm:t>
    </dgm:pt>
    <dgm:pt modelId="{6ACD9FD6-0F53-4786-ADAD-E289C8007636}">
      <dgm:prSet phldrT="[Text]"/>
      <dgm:spPr>
        <a:solidFill>
          <a:srgbClr val="E31B23"/>
        </a:solidFill>
        <a:ln>
          <a:solidFill>
            <a:srgbClr val="E31B23"/>
          </a:solidFill>
        </a:ln>
      </dgm:spPr>
      <dgm:t>
        <a:bodyPr/>
        <a:lstStyle/>
        <a:p>
          <a:r>
            <a:rPr lang="en-GB" dirty="0" smtClean="0"/>
            <a:t>Overlaps</a:t>
          </a:r>
          <a:endParaRPr lang="en-US" dirty="0"/>
        </a:p>
      </dgm:t>
    </dgm:pt>
    <dgm:pt modelId="{A6AF0BD8-F716-4AD0-A3BE-012EEEDA4356}" type="parTrans" cxnId="{1161A8CD-FBE8-4AEC-B70D-4288E3689D0B}">
      <dgm:prSet/>
      <dgm:spPr/>
      <dgm:t>
        <a:bodyPr/>
        <a:lstStyle/>
        <a:p>
          <a:endParaRPr lang="en-US"/>
        </a:p>
      </dgm:t>
    </dgm:pt>
    <dgm:pt modelId="{6A3C85EA-08D3-46F7-B91B-BDBF5136FFDA}" type="sibTrans" cxnId="{1161A8CD-FBE8-4AEC-B70D-4288E3689D0B}">
      <dgm:prSet/>
      <dgm:spPr/>
      <dgm:t>
        <a:bodyPr/>
        <a:lstStyle/>
        <a:p>
          <a:endParaRPr lang="en-US"/>
        </a:p>
      </dgm:t>
    </dgm:pt>
    <dgm:pt modelId="{68E7CEDC-7FE9-4F59-8EFB-88A55D3D9FAD}">
      <dgm:prSet phldrT="[Text]"/>
      <dgm:spPr>
        <a:ln>
          <a:solidFill>
            <a:srgbClr val="E31B23"/>
          </a:solidFill>
        </a:ln>
      </dgm:spPr>
      <dgm:t>
        <a:bodyPr/>
        <a:lstStyle/>
        <a:p>
          <a:r>
            <a:rPr lang="en-GB" dirty="0" smtClean="0"/>
            <a:t>Population sources often include either double counting or under reporting</a:t>
          </a:r>
          <a:endParaRPr lang="en-US" dirty="0"/>
        </a:p>
      </dgm:t>
    </dgm:pt>
    <dgm:pt modelId="{CD82BC55-E2D1-4B33-90DD-3F6A27A9403D}" type="parTrans" cxnId="{87608343-2C54-4D74-AD95-DD775D16BBFC}">
      <dgm:prSet/>
      <dgm:spPr/>
      <dgm:t>
        <a:bodyPr/>
        <a:lstStyle/>
        <a:p>
          <a:endParaRPr lang="en-US"/>
        </a:p>
      </dgm:t>
    </dgm:pt>
    <dgm:pt modelId="{76836051-8220-477A-B4C7-FE307A54C39A}" type="sibTrans" cxnId="{87608343-2C54-4D74-AD95-DD775D16BBFC}">
      <dgm:prSet/>
      <dgm:spPr/>
      <dgm:t>
        <a:bodyPr/>
        <a:lstStyle/>
        <a:p>
          <a:endParaRPr lang="en-US"/>
        </a:p>
      </dgm:t>
    </dgm:pt>
    <dgm:pt modelId="{2E126E81-077B-4169-9ADF-CB1047D12BB6}">
      <dgm:prSet/>
      <dgm:spPr>
        <a:ln>
          <a:solidFill>
            <a:srgbClr val="E31B23"/>
          </a:solidFill>
        </a:ln>
      </dgm:spPr>
      <dgm:t>
        <a:bodyPr/>
        <a:lstStyle/>
        <a:p>
          <a:r>
            <a:rPr lang="en-GB" dirty="0" smtClean="0"/>
            <a:t>Adjust for differences between Population and insured experience</a:t>
          </a:r>
          <a:endParaRPr lang="en-US" dirty="0"/>
        </a:p>
      </dgm:t>
    </dgm:pt>
    <dgm:pt modelId="{A02B8189-7261-40DE-884C-ECF433F2319A}" type="parTrans" cxnId="{7FF89AC7-5C23-4F68-807F-E4275AF122C0}">
      <dgm:prSet/>
      <dgm:spPr/>
      <dgm:t>
        <a:bodyPr/>
        <a:lstStyle/>
        <a:p>
          <a:endParaRPr lang="en-US"/>
        </a:p>
      </dgm:t>
    </dgm:pt>
    <dgm:pt modelId="{67750B97-4EA0-4952-A6AD-09110F6B4B06}" type="sibTrans" cxnId="{7FF89AC7-5C23-4F68-807F-E4275AF122C0}">
      <dgm:prSet/>
      <dgm:spPr/>
      <dgm:t>
        <a:bodyPr/>
        <a:lstStyle/>
        <a:p>
          <a:endParaRPr lang="en-US"/>
        </a:p>
      </dgm:t>
    </dgm:pt>
    <dgm:pt modelId="{C00CBF65-3313-422F-B1A4-6E180E3606F6}">
      <dgm:prSet/>
      <dgm:spPr>
        <a:ln>
          <a:solidFill>
            <a:srgbClr val="E31B23"/>
          </a:solidFill>
        </a:ln>
      </dgm:spPr>
      <dgm:t>
        <a:bodyPr/>
        <a:lstStyle/>
        <a:p>
          <a:r>
            <a:rPr lang="en-GB" dirty="0" smtClean="0"/>
            <a:t>In particular, socio-economic bias and impact of underwriting</a:t>
          </a:r>
          <a:endParaRPr lang="en-US" dirty="0"/>
        </a:p>
      </dgm:t>
    </dgm:pt>
    <dgm:pt modelId="{4BFA83D2-F4A1-4059-8576-CBCA16CCC837}" type="parTrans" cxnId="{E69C5B66-81AF-40E8-8C50-24B98D0102A7}">
      <dgm:prSet/>
      <dgm:spPr/>
      <dgm:t>
        <a:bodyPr/>
        <a:lstStyle/>
        <a:p>
          <a:endParaRPr lang="en-US"/>
        </a:p>
      </dgm:t>
    </dgm:pt>
    <dgm:pt modelId="{411E9228-C98E-45F4-A09B-2082B22ED570}" type="sibTrans" cxnId="{E69C5B66-81AF-40E8-8C50-24B98D0102A7}">
      <dgm:prSet/>
      <dgm:spPr/>
      <dgm:t>
        <a:bodyPr/>
        <a:lstStyle/>
        <a:p>
          <a:endParaRPr lang="en-US"/>
        </a:p>
      </dgm:t>
    </dgm:pt>
    <dgm:pt modelId="{1DC37898-8797-4FD7-857F-805875DC556E}">
      <dgm:prSet/>
      <dgm:spPr>
        <a:ln>
          <a:solidFill>
            <a:srgbClr val="E31B23"/>
          </a:solidFill>
        </a:ln>
      </dgm:spPr>
      <dgm:t>
        <a:bodyPr/>
        <a:lstStyle/>
        <a:p>
          <a:r>
            <a:rPr lang="en-GB" dirty="0" smtClean="0"/>
            <a:t>Reduce costs if elements of the definition already covered elsewhere</a:t>
          </a:r>
          <a:endParaRPr lang="en-US" dirty="0"/>
        </a:p>
      </dgm:t>
    </dgm:pt>
    <dgm:pt modelId="{3E3720C4-12D3-4052-8C92-54EA4E828BAD}" type="parTrans" cxnId="{39BD249E-E93A-469E-A4BA-30EF02A3113C}">
      <dgm:prSet/>
      <dgm:spPr/>
      <dgm:t>
        <a:bodyPr/>
        <a:lstStyle/>
        <a:p>
          <a:endParaRPr lang="en-US"/>
        </a:p>
      </dgm:t>
    </dgm:pt>
    <dgm:pt modelId="{855AD3C4-5DC8-4515-B6DC-9EDD875D69DF}" type="sibTrans" cxnId="{39BD249E-E93A-469E-A4BA-30EF02A3113C}">
      <dgm:prSet/>
      <dgm:spPr/>
      <dgm:t>
        <a:bodyPr/>
        <a:lstStyle/>
        <a:p>
          <a:endParaRPr lang="en-US"/>
        </a:p>
      </dgm:t>
    </dgm:pt>
    <dgm:pt modelId="{8D907EA4-BA7D-4EA6-BCAC-582AAD20E3CE}" type="pres">
      <dgm:prSet presAssocID="{46FFED2E-C617-4577-B0C7-483AAB3DC9C2}" presName="linearFlow" presStyleCnt="0">
        <dgm:presLayoutVars>
          <dgm:dir/>
          <dgm:animLvl val="lvl"/>
          <dgm:resizeHandles val="exact"/>
        </dgm:presLayoutVars>
      </dgm:prSet>
      <dgm:spPr/>
      <dgm:t>
        <a:bodyPr/>
        <a:lstStyle/>
        <a:p>
          <a:endParaRPr lang="en-US"/>
        </a:p>
      </dgm:t>
    </dgm:pt>
    <dgm:pt modelId="{615A82C0-4B8C-4905-83D5-0273F4F3EBEE}" type="pres">
      <dgm:prSet presAssocID="{46EC804F-FDCC-439E-977B-8D184EE1E4F3}" presName="composite" presStyleCnt="0"/>
      <dgm:spPr/>
    </dgm:pt>
    <dgm:pt modelId="{B9E1B1BD-C4B4-4824-83E2-9C8E1ED0B62E}" type="pres">
      <dgm:prSet presAssocID="{46EC804F-FDCC-439E-977B-8D184EE1E4F3}" presName="parentText" presStyleLbl="alignNode1" presStyleIdx="0" presStyleCnt="5">
        <dgm:presLayoutVars>
          <dgm:chMax val="1"/>
          <dgm:bulletEnabled val="1"/>
        </dgm:presLayoutVars>
      </dgm:prSet>
      <dgm:spPr/>
      <dgm:t>
        <a:bodyPr/>
        <a:lstStyle/>
        <a:p>
          <a:endParaRPr lang="en-US"/>
        </a:p>
      </dgm:t>
    </dgm:pt>
    <dgm:pt modelId="{B6FEB13F-946C-4D4C-A7B7-8592EBB79792}" type="pres">
      <dgm:prSet presAssocID="{46EC804F-FDCC-439E-977B-8D184EE1E4F3}" presName="descendantText" presStyleLbl="alignAcc1" presStyleIdx="0" presStyleCnt="5">
        <dgm:presLayoutVars>
          <dgm:bulletEnabled val="1"/>
        </dgm:presLayoutVars>
      </dgm:prSet>
      <dgm:spPr/>
      <dgm:t>
        <a:bodyPr/>
        <a:lstStyle/>
        <a:p>
          <a:endParaRPr lang="en-US"/>
        </a:p>
      </dgm:t>
    </dgm:pt>
    <dgm:pt modelId="{E27E8E6E-911D-445C-9DD5-4F3710F9D959}" type="pres">
      <dgm:prSet presAssocID="{4C069A4C-1E59-4CB9-9F1B-B9DA3F3669B8}" presName="sp" presStyleCnt="0"/>
      <dgm:spPr/>
    </dgm:pt>
    <dgm:pt modelId="{323980E9-2C92-4D08-B7CF-C09296B2C203}" type="pres">
      <dgm:prSet presAssocID="{2DBBD94C-AB4A-43CA-886B-19D7A0D9B927}" presName="composite" presStyleCnt="0"/>
      <dgm:spPr/>
    </dgm:pt>
    <dgm:pt modelId="{F3F9A736-7D0D-497A-9C65-3985EB4CE671}" type="pres">
      <dgm:prSet presAssocID="{2DBBD94C-AB4A-43CA-886B-19D7A0D9B927}" presName="parentText" presStyleLbl="alignNode1" presStyleIdx="1" presStyleCnt="5">
        <dgm:presLayoutVars>
          <dgm:chMax val="1"/>
          <dgm:bulletEnabled val="1"/>
        </dgm:presLayoutVars>
      </dgm:prSet>
      <dgm:spPr/>
      <dgm:t>
        <a:bodyPr/>
        <a:lstStyle/>
        <a:p>
          <a:endParaRPr lang="en-US"/>
        </a:p>
      </dgm:t>
    </dgm:pt>
    <dgm:pt modelId="{BC536962-BCC3-4EF6-87FD-F541844D406C}" type="pres">
      <dgm:prSet presAssocID="{2DBBD94C-AB4A-43CA-886B-19D7A0D9B927}" presName="descendantText" presStyleLbl="alignAcc1" presStyleIdx="1" presStyleCnt="5">
        <dgm:presLayoutVars>
          <dgm:bulletEnabled val="1"/>
        </dgm:presLayoutVars>
      </dgm:prSet>
      <dgm:spPr/>
      <dgm:t>
        <a:bodyPr/>
        <a:lstStyle/>
        <a:p>
          <a:endParaRPr lang="en-US"/>
        </a:p>
      </dgm:t>
    </dgm:pt>
    <dgm:pt modelId="{52A04A0E-7F59-4FC6-A1F6-CB20A80FA3F8}" type="pres">
      <dgm:prSet presAssocID="{1EADD409-8FC6-4019-BBF2-5DEA8E272DF6}" presName="sp" presStyleCnt="0"/>
      <dgm:spPr/>
    </dgm:pt>
    <dgm:pt modelId="{E58DB710-2553-482B-AA18-BAC46CED024F}" type="pres">
      <dgm:prSet presAssocID="{2410F1A4-393D-4681-9D5B-A94AF72A2DAD}" presName="composite" presStyleCnt="0"/>
      <dgm:spPr/>
    </dgm:pt>
    <dgm:pt modelId="{AB8F8860-8002-40BE-9ED0-9C92E725CB01}" type="pres">
      <dgm:prSet presAssocID="{2410F1A4-393D-4681-9D5B-A94AF72A2DAD}" presName="parentText" presStyleLbl="alignNode1" presStyleIdx="2" presStyleCnt="5">
        <dgm:presLayoutVars>
          <dgm:chMax val="1"/>
          <dgm:bulletEnabled val="1"/>
        </dgm:presLayoutVars>
      </dgm:prSet>
      <dgm:spPr/>
      <dgm:t>
        <a:bodyPr/>
        <a:lstStyle/>
        <a:p>
          <a:endParaRPr lang="en-US"/>
        </a:p>
      </dgm:t>
    </dgm:pt>
    <dgm:pt modelId="{F65988EF-B7D3-4D23-991C-39822A99714D}" type="pres">
      <dgm:prSet presAssocID="{2410F1A4-393D-4681-9D5B-A94AF72A2DAD}" presName="descendantText" presStyleLbl="alignAcc1" presStyleIdx="2" presStyleCnt="5">
        <dgm:presLayoutVars>
          <dgm:bulletEnabled val="1"/>
        </dgm:presLayoutVars>
      </dgm:prSet>
      <dgm:spPr/>
      <dgm:t>
        <a:bodyPr/>
        <a:lstStyle/>
        <a:p>
          <a:endParaRPr lang="en-US"/>
        </a:p>
      </dgm:t>
    </dgm:pt>
    <dgm:pt modelId="{E0AEBA7D-7045-4EFC-AA28-941C011097B4}" type="pres">
      <dgm:prSet presAssocID="{7957D823-C10D-4889-9B5F-19EE177BB62B}" presName="sp" presStyleCnt="0"/>
      <dgm:spPr/>
    </dgm:pt>
    <dgm:pt modelId="{193AF796-57C6-44CA-B5D1-C7A783F4D8A7}" type="pres">
      <dgm:prSet presAssocID="{71B1C2C3-B686-42D6-9558-4A0BEEE97FFA}" presName="composite" presStyleCnt="0"/>
      <dgm:spPr/>
    </dgm:pt>
    <dgm:pt modelId="{7AF6BACB-3790-4EFE-AD7B-DC9D662443E5}" type="pres">
      <dgm:prSet presAssocID="{71B1C2C3-B686-42D6-9558-4A0BEEE97FFA}" presName="parentText" presStyleLbl="alignNode1" presStyleIdx="3" presStyleCnt="5">
        <dgm:presLayoutVars>
          <dgm:chMax val="1"/>
          <dgm:bulletEnabled val="1"/>
        </dgm:presLayoutVars>
      </dgm:prSet>
      <dgm:spPr/>
      <dgm:t>
        <a:bodyPr/>
        <a:lstStyle/>
        <a:p>
          <a:endParaRPr lang="en-US"/>
        </a:p>
      </dgm:t>
    </dgm:pt>
    <dgm:pt modelId="{A829F747-1ACC-4EA6-9751-3DBC2EBFF586}" type="pres">
      <dgm:prSet presAssocID="{71B1C2C3-B686-42D6-9558-4A0BEEE97FFA}" presName="descendantText" presStyleLbl="alignAcc1" presStyleIdx="3" presStyleCnt="5">
        <dgm:presLayoutVars>
          <dgm:bulletEnabled val="1"/>
        </dgm:presLayoutVars>
      </dgm:prSet>
      <dgm:spPr/>
      <dgm:t>
        <a:bodyPr/>
        <a:lstStyle/>
        <a:p>
          <a:endParaRPr lang="en-US"/>
        </a:p>
      </dgm:t>
    </dgm:pt>
    <dgm:pt modelId="{5AE1C141-C40D-4F1E-862D-550469C5AB47}" type="pres">
      <dgm:prSet presAssocID="{4BF011B6-9043-482B-9900-CFD019E1ABB7}" presName="sp" presStyleCnt="0"/>
      <dgm:spPr/>
    </dgm:pt>
    <dgm:pt modelId="{F8F2E35F-1B66-46B6-AFB7-898C2FCDE609}" type="pres">
      <dgm:prSet presAssocID="{6ACD9FD6-0F53-4786-ADAD-E289C8007636}" presName="composite" presStyleCnt="0"/>
      <dgm:spPr/>
    </dgm:pt>
    <dgm:pt modelId="{6A9EBF91-D4C0-4036-9C33-CE5C801F9513}" type="pres">
      <dgm:prSet presAssocID="{6ACD9FD6-0F53-4786-ADAD-E289C8007636}" presName="parentText" presStyleLbl="alignNode1" presStyleIdx="4" presStyleCnt="5">
        <dgm:presLayoutVars>
          <dgm:chMax val="1"/>
          <dgm:bulletEnabled val="1"/>
        </dgm:presLayoutVars>
      </dgm:prSet>
      <dgm:spPr/>
      <dgm:t>
        <a:bodyPr/>
        <a:lstStyle/>
        <a:p>
          <a:endParaRPr lang="en-US"/>
        </a:p>
      </dgm:t>
    </dgm:pt>
    <dgm:pt modelId="{9086ABB3-DDCF-4B76-A3FC-ED7C8E57C183}" type="pres">
      <dgm:prSet presAssocID="{6ACD9FD6-0F53-4786-ADAD-E289C8007636}" presName="descendantText" presStyleLbl="alignAcc1" presStyleIdx="4" presStyleCnt="5">
        <dgm:presLayoutVars>
          <dgm:bulletEnabled val="1"/>
        </dgm:presLayoutVars>
      </dgm:prSet>
      <dgm:spPr/>
      <dgm:t>
        <a:bodyPr/>
        <a:lstStyle/>
        <a:p>
          <a:endParaRPr lang="en-US"/>
        </a:p>
      </dgm:t>
    </dgm:pt>
  </dgm:ptLst>
  <dgm:cxnLst>
    <dgm:cxn modelId="{F634F907-A27F-4F9C-B299-A84258399C9A}" type="presOf" srcId="{89ACBCA4-6E8E-44AC-9679-5014C0908579}" destId="{F65988EF-B7D3-4D23-991C-39822A99714D}" srcOrd="0" destOrd="1" presId="urn:microsoft.com/office/officeart/2005/8/layout/chevron2"/>
    <dgm:cxn modelId="{39BD249E-E93A-469E-A4BA-30EF02A3113C}" srcId="{6ACD9FD6-0F53-4786-ADAD-E289C8007636}" destId="{1DC37898-8797-4FD7-857F-805875DC556E}" srcOrd="0" destOrd="0" parTransId="{3E3720C4-12D3-4052-8C92-54EA4E828BAD}" sibTransId="{855AD3C4-5DC8-4515-B6DC-9EDD875D69DF}"/>
    <dgm:cxn modelId="{B51AA644-BBBB-4060-AB49-80BA6E839927}" type="presOf" srcId="{1767754B-23B9-47C2-AE32-C98755FBBDC8}" destId="{B6FEB13F-946C-4D4C-A7B7-8592EBB79792}" srcOrd="0" destOrd="0" presId="urn:microsoft.com/office/officeart/2005/8/layout/chevron2"/>
    <dgm:cxn modelId="{173099BC-8A8D-4D1F-8DF1-AAAED033C983}" srcId="{46FFED2E-C617-4577-B0C7-483AAB3DC9C2}" destId="{46EC804F-FDCC-439E-977B-8D184EE1E4F3}" srcOrd="0" destOrd="0" parTransId="{97629695-2228-4D44-82A0-42F8DE3D0E65}" sibTransId="{4C069A4C-1E59-4CB9-9F1B-B9DA3F3669B8}"/>
    <dgm:cxn modelId="{1161A8CD-FBE8-4AEC-B70D-4288E3689D0B}" srcId="{46FFED2E-C617-4577-B0C7-483AAB3DC9C2}" destId="{6ACD9FD6-0F53-4786-ADAD-E289C8007636}" srcOrd="4" destOrd="0" parTransId="{A6AF0BD8-F716-4AD0-A3BE-012EEEDA4356}" sibTransId="{6A3C85EA-08D3-46F7-B91B-BDBF5136FFDA}"/>
    <dgm:cxn modelId="{7FF89AC7-5C23-4F68-807F-E4275AF122C0}" srcId="{71B1C2C3-B686-42D6-9558-4A0BEEE97FFA}" destId="{2E126E81-077B-4169-9ADF-CB1047D12BB6}" srcOrd="0" destOrd="0" parTransId="{A02B8189-7261-40DE-884C-ECF433F2319A}" sibTransId="{67750B97-4EA0-4952-A6AD-09110F6B4B06}"/>
    <dgm:cxn modelId="{BBBCEB7D-7BDF-40CF-8CAA-1DE163A2EA2E}" srcId="{46FFED2E-C617-4577-B0C7-483AAB3DC9C2}" destId="{2DBBD94C-AB4A-43CA-886B-19D7A0D9B927}" srcOrd="1" destOrd="0" parTransId="{494BAC31-6B18-4A5A-B3F8-39432FA86681}" sibTransId="{1EADD409-8FC6-4019-BBF2-5DEA8E272DF6}"/>
    <dgm:cxn modelId="{94160BD7-247C-4B53-8E56-4FD191777FC9}" type="presOf" srcId="{2E126E81-077B-4169-9ADF-CB1047D12BB6}" destId="{A829F747-1ACC-4EA6-9751-3DBC2EBFF586}" srcOrd="0" destOrd="0" presId="urn:microsoft.com/office/officeart/2005/8/layout/chevron2"/>
    <dgm:cxn modelId="{4275E766-70B6-4A81-99B4-9EFA8B3D5E82}" srcId="{2410F1A4-393D-4681-9D5B-A94AF72A2DAD}" destId="{89ACBCA4-6E8E-44AC-9679-5014C0908579}" srcOrd="1" destOrd="0" parTransId="{84A87642-C838-4E93-B157-A9276BF491DF}" sibTransId="{BC21E000-9548-4625-9162-2AAC7A6D44F2}"/>
    <dgm:cxn modelId="{E75683AE-8CBC-4176-841B-C79BD5EDACC7}" type="presOf" srcId="{F27F44A6-3092-4FFF-8AA3-E2C5A9B26292}" destId="{BC536962-BCC3-4EF6-87FD-F541844D406C}" srcOrd="0" destOrd="0" presId="urn:microsoft.com/office/officeart/2005/8/layout/chevron2"/>
    <dgm:cxn modelId="{49CEE40E-86BF-464F-A02C-D26A2C45E749}" srcId="{46EC804F-FDCC-439E-977B-8D184EE1E4F3}" destId="{9FD39BC8-2F04-4A38-B581-CE88129A9D7C}" srcOrd="1" destOrd="0" parTransId="{BB52C1C6-29A8-4384-95CC-17C9D2E3D396}" sibTransId="{7AD234BA-9966-4B35-854C-EB5EC42AE43C}"/>
    <dgm:cxn modelId="{96D1DCE9-257D-459C-8DBA-0612D5BB7C90}" srcId="{2DBBD94C-AB4A-43CA-886B-19D7A0D9B927}" destId="{F27F44A6-3092-4FFF-8AA3-E2C5A9B26292}" srcOrd="0" destOrd="0" parTransId="{195018E9-4624-4521-91D0-BA2B92000E6D}" sibTransId="{1A35A0A0-69B2-458E-9464-CB704042A258}"/>
    <dgm:cxn modelId="{C0E0242B-2927-458B-BEB5-1A46E69B20D8}" type="presOf" srcId="{1DC37898-8797-4FD7-857F-805875DC556E}" destId="{9086ABB3-DDCF-4B76-A3FC-ED7C8E57C183}" srcOrd="0" destOrd="0" presId="urn:microsoft.com/office/officeart/2005/8/layout/chevron2"/>
    <dgm:cxn modelId="{87608343-2C54-4D74-AD95-DD775D16BBFC}" srcId="{2DBBD94C-AB4A-43CA-886B-19D7A0D9B927}" destId="{68E7CEDC-7FE9-4F59-8EFB-88A55D3D9FAD}" srcOrd="1" destOrd="0" parTransId="{CD82BC55-E2D1-4B33-90DD-3F6A27A9403D}" sibTransId="{76836051-8220-477A-B4C7-FE307A54C39A}"/>
    <dgm:cxn modelId="{D3A527D0-FDCB-4F59-A673-1EDC5CA951D7}" type="presOf" srcId="{46FFED2E-C617-4577-B0C7-483AAB3DC9C2}" destId="{8D907EA4-BA7D-4EA6-BCAC-582AAD20E3CE}" srcOrd="0" destOrd="0" presId="urn:microsoft.com/office/officeart/2005/8/layout/chevron2"/>
    <dgm:cxn modelId="{F62D9FD7-ADF6-47AC-9D43-AAFB526D0689}" srcId="{46FFED2E-C617-4577-B0C7-483AAB3DC9C2}" destId="{2410F1A4-393D-4681-9D5B-A94AF72A2DAD}" srcOrd="2" destOrd="0" parTransId="{22B07C5E-93FD-44B2-8B8C-D4C9229A9153}" sibTransId="{7957D823-C10D-4889-9B5F-19EE177BB62B}"/>
    <dgm:cxn modelId="{F4EA0017-75BD-4B58-B652-E98A8090DB42}" type="presOf" srcId="{71B1C2C3-B686-42D6-9558-4A0BEEE97FFA}" destId="{7AF6BACB-3790-4EFE-AD7B-DC9D662443E5}" srcOrd="0" destOrd="0" presId="urn:microsoft.com/office/officeart/2005/8/layout/chevron2"/>
    <dgm:cxn modelId="{E69C5B66-81AF-40E8-8C50-24B98D0102A7}" srcId="{71B1C2C3-B686-42D6-9558-4A0BEEE97FFA}" destId="{C00CBF65-3313-422F-B1A4-6E180E3606F6}" srcOrd="1" destOrd="0" parTransId="{4BFA83D2-F4A1-4059-8576-CBCA16CCC837}" sibTransId="{411E9228-C98E-45F4-A09B-2082B22ED570}"/>
    <dgm:cxn modelId="{B1220A2D-9859-4C26-97A4-52E39729D337}" srcId="{46FFED2E-C617-4577-B0C7-483AAB3DC9C2}" destId="{71B1C2C3-B686-42D6-9558-4A0BEEE97FFA}" srcOrd="3" destOrd="0" parTransId="{AE59FE46-0C99-4DF0-91D1-B8C02335F706}" sibTransId="{4BF011B6-9043-482B-9900-CFD019E1ABB7}"/>
    <dgm:cxn modelId="{A495E0FF-33C9-4D45-A6B3-8D7CF15EFC00}" type="presOf" srcId="{68E7CEDC-7FE9-4F59-8EFB-88A55D3D9FAD}" destId="{BC536962-BCC3-4EF6-87FD-F541844D406C}" srcOrd="0" destOrd="1" presId="urn:microsoft.com/office/officeart/2005/8/layout/chevron2"/>
    <dgm:cxn modelId="{AB829041-8BBC-476C-9051-8A5C290EE745}" srcId="{2410F1A4-393D-4681-9D5B-A94AF72A2DAD}" destId="{23E4D858-2721-452D-849B-04CD4F17A53C}" srcOrd="0" destOrd="0" parTransId="{7BD2D616-9D9B-4B4D-B5DA-F9B768DFA23A}" sibTransId="{DAD11B48-0B36-4398-BF94-DF83D7E1B17D}"/>
    <dgm:cxn modelId="{6F8DE427-5393-4DDF-98D0-B0A2196FFFDF}" type="presOf" srcId="{6ACD9FD6-0F53-4786-ADAD-E289C8007636}" destId="{6A9EBF91-D4C0-4036-9C33-CE5C801F9513}" srcOrd="0" destOrd="0" presId="urn:microsoft.com/office/officeart/2005/8/layout/chevron2"/>
    <dgm:cxn modelId="{1A982039-E713-49AF-A4EF-1B9A0125F98C}" type="presOf" srcId="{2DBBD94C-AB4A-43CA-886B-19D7A0D9B927}" destId="{F3F9A736-7D0D-497A-9C65-3985EB4CE671}" srcOrd="0" destOrd="0" presId="urn:microsoft.com/office/officeart/2005/8/layout/chevron2"/>
    <dgm:cxn modelId="{247C8561-323F-45AD-B580-BC01FCDE7F3E}" type="presOf" srcId="{9FD39BC8-2F04-4A38-B581-CE88129A9D7C}" destId="{B6FEB13F-946C-4D4C-A7B7-8592EBB79792}" srcOrd="0" destOrd="1" presId="urn:microsoft.com/office/officeart/2005/8/layout/chevron2"/>
    <dgm:cxn modelId="{A742BB71-42FA-46F8-905C-A66577132365}" type="presOf" srcId="{2410F1A4-393D-4681-9D5B-A94AF72A2DAD}" destId="{AB8F8860-8002-40BE-9ED0-9C92E725CB01}" srcOrd="0" destOrd="0" presId="urn:microsoft.com/office/officeart/2005/8/layout/chevron2"/>
    <dgm:cxn modelId="{E1C37F12-EA1D-4D12-9DD9-5BACD483122F}" type="presOf" srcId="{C00CBF65-3313-422F-B1A4-6E180E3606F6}" destId="{A829F747-1ACC-4EA6-9751-3DBC2EBFF586}" srcOrd="0" destOrd="1" presId="urn:microsoft.com/office/officeart/2005/8/layout/chevron2"/>
    <dgm:cxn modelId="{A921D057-43B6-4F1A-8F84-D9130C2C4614}" srcId="{46EC804F-FDCC-439E-977B-8D184EE1E4F3}" destId="{1767754B-23B9-47C2-AE32-C98755FBBDC8}" srcOrd="0" destOrd="0" parTransId="{5DE4E73B-90F3-4A6F-A214-C8550D8EDFA8}" sibTransId="{9862A572-FA94-4BDC-8A28-E73A187D98FE}"/>
    <dgm:cxn modelId="{A171F24F-8963-4B5B-A627-67EDD12A00A2}" type="presOf" srcId="{23E4D858-2721-452D-849B-04CD4F17A53C}" destId="{F65988EF-B7D3-4D23-991C-39822A99714D}" srcOrd="0" destOrd="0" presId="urn:microsoft.com/office/officeart/2005/8/layout/chevron2"/>
    <dgm:cxn modelId="{9771DFDB-3330-485F-8DF8-463758EB89D2}" type="presOf" srcId="{46EC804F-FDCC-439E-977B-8D184EE1E4F3}" destId="{B9E1B1BD-C4B4-4824-83E2-9C8E1ED0B62E}" srcOrd="0" destOrd="0" presId="urn:microsoft.com/office/officeart/2005/8/layout/chevron2"/>
    <dgm:cxn modelId="{4F9B0ACB-9B54-42CD-9131-DE9668D32E2D}" type="presParOf" srcId="{8D907EA4-BA7D-4EA6-BCAC-582AAD20E3CE}" destId="{615A82C0-4B8C-4905-83D5-0273F4F3EBEE}" srcOrd="0" destOrd="0" presId="urn:microsoft.com/office/officeart/2005/8/layout/chevron2"/>
    <dgm:cxn modelId="{BB2E5542-8430-49C1-88D0-EB87F3A104AC}" type="presParOf" srcId="{615A82C0-4B8C-4905-83D5-0273F4F3EBEE}" destId="{B9E1B1BD-C4B4-4824-83E2-9C8E1ED0B62E}" srcOrd="0" destOrd="0" presId="urn:microsoft.com/office/officeart/2005/8/layout/chevron2"/>
    <dgm:cxn modelId="{6BB298A5-DD83-4BDC-9D9F-EA19EEB0177E}" type="presParOf" srcId="{615A82C0-4B8C-4905-83D5-0273F4F3EBEE}" destId="{B6FEB13F-946C-4D4C-A7B7-8592EBB79792}" srcOrd="1" destOrd="0" presId="urn:microsoft.com/office/officeart/2005/8/layout/chevron2"/>
    <dgm:cxn modelId="{EA9CBAFF-D2A3-48A0-8BD0-0E634F1BCC74}" type="presParOf" srcId="{8D907EA4-BA7D-4EA6-BCAC-582AAD20E3CE}" destId="{E27E8E6E-911D-445C-9DD5-4F3710F9D959}" srcOrd="1" destOrd="0" presId="urn:microsoft.com/office/officeart/2005/8/layout/chevron2"/>
    <dgm:cxn modelId="{6786ABFC-9593-4705-835F-530D08256257}" type="presParOf" srcId="{8D907EA4-BA7D-4EA6-BCAC-582AAD20E3CE}" destId="{323980E9-2C92-4D08-B7CF-C09296B2C203}" srcOrd="2" destOrd="0" presId="urn:microsoft.com/office/officeart/2005/8/layout/chevron2"/>
    <dgm:cxn modelId="{8BE54138-7818-4F5D-AB84-035D65AB70AC}" type="presParOf" srcId="{323980E9-2C92-4D08-B7CF-C09296B2C203}" destId="{F3F9A736-7D0D-497A-9C65-3985EB4CE671}" srcOrd="0" destOrd="0" presId="urn:microsoft.com/office/officeart/2005/8/layout/chevron2"/>
    <dgm:cxn modelId="{5551303F-27B7-4BCE-A93C-64BDFF17F69B}" type="presParOf" srcId="{323980E9-2C92-4D08-B7CF-C09296B2C203}" destId="{BC536962-BCC3-4EF6-87FD-F541844D406C}" srcOrd="1" destOrd="0" presId="urn:microsoft.com/office/officeart/2005/8/layout/chevron2"/>
    <dgm:cxn modelId="{C4491597-C542-4054-B440-E62AE6936A0E}" type="presParOf" srcId="{8D907EA4-BA7D-4EA6-BCAC-582AAD20E3CE}" destId="{52A04A0E-7F59-4FC6-A1F6-CB20A80FA3F8}" srcOrd="3" destOrd="0" presId="urn:microsoft.com/office/officeart/2005/8/layout/chevron2"/>
    <dgm:cxn modelId="{0C54A255-42F6-4D47-99A7-05EC498CB47F}" type="presParOf" srcId="{8D907EA4-BA7D-4EA6-BCAC-582AAD20E3CE}" destId="{E58DB710-2553-482B-AA18-BAC46CED024F}" srcOrd="4" destOrd="0" presId="urn:microsoft.com/office/officeart/2005/8/layout/chevron2"/>
    <dgm:cxn modelId="{1104343B-4447-4EDB-8123-2C3F262345C7}" type="presParOf" srcId="{E58DB710-2553-482B-AA18-BAC46CED024F}" destId="{AB8F8860-8002-40BE-9ED0-9C92E725CB01}" srcOrd="0" destOrd="0" presId="urn:microsoft.com/office/officeart/2005/8/layout/chevron2"/>
    <dgm:cxn modelId="{930D4D95-A65B-4A8A-B294-102A7A88C924}" type="presParOf" srcId="{E58DB710-2553-482B-AA18-BAC46CED024F}" destId="{F65988EF-B7D3-4D23-991C-39822A99714D}" srcOrd="1" destOrd="0" presId="urn:microsoft.com/office/officeart/2005/8/layout/chevron2"/>
    <dgm:cxn modelId="{2A282F34-970D-42CC-805D-3755F1519080}" type="presParOf" srcId="{8D907EA4-BA7D-4EA6-BCAC-582AAD20E3CE}" destId="{E0AEBA7D-7045-4EFC-AA28-941C011097B4}" srcOrd="5" destOrd="0" presId="urn:microsoft.com/office/officeart/2005/8/layout/chevron2"/>
    <dgm:cxn modelId="{7E8E4AD0-CE20-4127-9255-97185AAADF11}" type="presParOf" srcId="{8D907EA4-BA7D-4EA6-BCAC-582AAD20E3CE}" destId="{193AF796-57C6-44CA-B5D1-C7A783F4D8A7}" srcOrd="6" destOrd="0" presId="urn:microsoft.com/office/officeart/2005/8/layout/chevron2"/>
    <dgm:cxn modelId="{D2801505-696D-4BD8-AF85-4B7DE2E8D559}" type="presParOf" srcId="{193AF796-57C6-44CA-B5D1-C7A783F4D8A7}" destId="{7AF6BACB-3790-4EFE-AD7B-DC9D662443E5}" srcOrd="0" destOrd="0" presId="urn:microsoft.com/office/officeart/2005/8/layout/chevron2"/>
    <dgm:cxn modelId="{FF6906C7-09EB-4E62-819D-D07C8A76BEA9}" type="presParOf" srcId="{193AF796-57C6-44CA-B5D1-C7A783F4D8A7}" destId="{A829F747-1ACC-4EA6-9751-3DBC2EBFF586}" srcOrd="1" destOrd="0" presId="urn:microsoft.com/office/officeart/2005/8/layout/chevron2"/>
    <dgm:cxn modelId="{FA1655E3-A108-4C0D-A998-8EBF0FE0212E}" type="presParOf" srcId="{8D907EA4-BA7D-4EA6-BCAC-582AAD20E3CE}" destId="{5AE1C141-C40D-4F1E-862D-550469C5AB47}" srcOrd="7" destOrd="0" presId="urn:microsoft.com/office/officeart/2005/8/layout/chevron2"/>
    <dgm:cxn modelId="{EB6FC169-2100-4214-A9F7-B0332A9DBF93}" type="presParOf" srcId="{8D907EA4-BA7D-4EA6-BCAC-582AAD20E3CE}" destId="{F8F2E35F-1B66-46B6-AFB7-898C2FCDE609}" srcOrd="8" destOrd="0" presId="urn:microsoft.com/office/officeart/2005/8/layout/chevron2"/>
    <dgm:cxn modelId="{0DA06E9C-8619-40F5-B8A9-DE48CDF0B1EF}" type="presParOf" srcId="{F8F2E35F-1B66-46B6-AFB7-898C2FCDE609}" destId="{6A9EBF91-D4C0-4036-9C33-CE5C801F9513}" srcOrd="0" destOrd="0" presId="urn:microsoft.com/office/officeart/2005/8/layout/chevron2"/>
    <dgm:cxn modelId="{97B7A9CD-D611-45BC-B5A5-A4A503ADC1FD}" type="presParOf" srcId="{F8F2E35F-1B66-46B6-AFB7-898C2FCDE609}" destId="{9086ABB3-DDCF-4B76-A3FC-ED7C8E57C18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9469B-60ED-432D-A16B-43D84F17EF73}"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en-GB"/>
        </a:p>
      </dgm:t>
    </dgm:pt>
    <dgm:pt modelId="{822C3B68-63F7-4471-8BA2-A194417332D9}">
      <dgm:prSet phldrT="[Text]" custT="1"/>
      <dgm:spPr/>
      <dgm:t>
        <a:bodyPr/>
        <a:lstStyle/>
        <a:p>
          <a:r>
            <a:rPr lang="en-GB" sz="1600" b="1" dirty="0" smtClean="0"/>
            <a:t>Actuarial</a:t>
          </a:r>
          <a:endParaRPr lang="en-GB" sz="1600" b="1" dirty="0"/>
        </a:p>
      </dgm:t>
    </dgm:pt>
    <dgm:pt modelId="{68460579-F2B4-489B-BA23-C7E7083BD9F1}" type="parTrans" cxnId="{84E4B3C1-6299-4BAB-AC1E-FE5B3F4F0F39}">
      <dgm:prSet/>
      <dgm:spPr/>
      <dgm:t>
        <a:bodyPr/>
        <a:lstStyle/>
        <a:p>
          <a:endParaRPr lang="en-GB"/>
        </a:p>
      </dgm:t>
    </dgm:pt>
    <dgm:pt modelId="{E0BB3632-86A1-499B-800F-EFCD434CBC84}" type="sibTrans" cxnId="{84E4B3C1-6299-4BAB-AC1E-FE5B3F4F0F39}">
      <dgm:prSet/>
      <dgm:spPr/>
      <dgm:t>
        <a:bodyPr/>
        <a:lstStyle/>
        <a:p>
          <a:endParaRPr lang="en-GB"/>
        </a:p>
      </dgm:t>
    </dgm:pt>
    <dgm:pt modelId="{F4363B4A-E2FA-438D-81AC-84488DC1D004}">
      <dgm:prSet phldrT="[Text]" custT="1"/>
      <dgm:spPr/>
      <dgm:t>
        <a:bodyPr/>
        <a:lstStyle/>
        <a:p>
          <a:r>
            <a:rPr lang="en-GB" sz="1600" b="1" dirty="0" smtClean="0"/>
            <a:t>Legal</a:t>
          </a:r>
          <a:endParaRPr lang="en-GB" sz="1500" b="1" dirty="0"/>
        </a:p>
      </dgm:t>
    </dgm:pt>
    <dgm:pt modelId="{E1FD4DC6-E228-432E-B92B-BD218CB09D75}" type="parTrans" cxnId="{61DA14F2-CFF3-4C21-AF66-755483F28D37}">
      <dgm:prSet/>
      <dgm:spPr/>
      <dgm:t>
        <a:bodyPr/>
        <a:lstStyle/>
        <a:p>
          <a:endParaRPr lang="en-GB"/>
        </a:p>
      </dgm:t>
    </dgm:pt>
    <dgm:pt modelId="{879CD035-A75F-4E9C-B247-968733102E86}" type="sibTrans" cxnId="{61DA14F2-CFF3-4C21-AF66-755483F28D37}">
      <dgm:prSet/>
      <dgm:spPr/>
      <dgm:t>
        <a:bodyPr/>
        <a:lstStyle/>
        <a:p>
          <a:endParaRPr lang="en-GB"/>
        </a:p>
      </dgm:t>
    </dgm:pt>
    <dgm:pt modelId="{AFA052BC-22A7-469E-9729-0F36B96B7B52}">
      <dgm:prSet phldrT="[Text]" custT="1"/>
      <dgm:spPr/>
      <dgm:t>
        <a:bodyPr/>
        <a:lstStyle/>
        <a:p>
          <a:r>
            <a:rPr lang="en-GB" sz="1600" b="1" dirty="0" smtClean="0"/>
            <a:t>Underwriting</a:t>
          </a:r>
          <a:endParaRPr lang="en-GB" sz="1600" b="1" dirty="0"/>
        </a:p>
      </dgm:t>
    </dgm:pt>
    <dgm:pt modelId="{2C88D730-D0EC-488B-B491-25CA8CDF5CC8}" type="parTrans" cxnId="{9151CD85-4CCA-4C35-B6E5-D2A9561060ED}">
      <dgm:prSet/>
      <dgm:spPr/>
      <dgm:t>
        <a:bodyPr/>
        <a:lstStyle/>
        <a:p>
          <a:endParaRPr lang="en-GB"/>
        </a:p>
      </dgm:t>
    </dgm:pt>
    <dgm:pt modelId="{C445341E-36D3-488B-91E5-D78B509699AF}" type="sibTrans" cxnId="{9151CD85-4CCA-4C35-B6E5-D2A9561060ED}">
      <dgm:prSet/>
      <dgm:spPr/>
      <dgm:t>
        <a:bodyPr/>
        <a:lstStyle/>
        <a:p>
          <a:endParaRPr lang="en-GB"/>
        </a:p>
      </dgm:t>
    </dgm:pt>
    <dgm:pt modelId="{2AABD48D-305B-4D91-908A-EAA86ADB7DF4}">
      <dgm:prSet phldrT="[Text]" custT="1"/>
      <dgm:spPr/>
      <dgm:t>
        <a:bodyPr/>
        <a:lstStyle/>
        <a:p>
          <a:r>
            <a:rPr lang="en-GB" sz="1600" b="1" dirty="0" smtClean="0"/>
            <a:t>Claims</a:t>
          </a:r>
          <a:endParaRPr lang="en-GB" sz="1600" b="1" dirty="0"/>
        </a:p>
      </dgm:t>
    </dgm:pt>
    <dgm:pt modelId="{268518E5-8C4C-47C1-B72C-BE031D3F0FF5}" type="parTrans" cxnId="{AF3769A0-4F27-4181-AC5E-4D26615F60B6}">
      <dgm:prSet/>
      <dgm:spPr/>
      <dgm:t>
        <a:bodyPr/>
        <a:lstStyle/>
        <a:p>
          <a:endParaRPr lang="en-GB"/>
        </a:p>
      </dgm:t>
    </dgm:pt>
    <dgm:pt modelId="{12575709-F130-4528-98ED-9056E472CDAA}" type="sibTrans" cxnId="{AF3769A0-4F27-4181-AC5E-4D26615F60B6}">
      <dgm:prSet/>
      <dgm:spPr/>
      <dgm:t>
        <a:bodyPr/>
        <a:lstStyle/>
        <a:p>
          <a:endParaRPr lang="en-GB"/>
        </a:p>
      </dgm:t>
    </dgm:pt>
    <dgm:pt modelId="{629A5819-90C1-41D2-8A4F-1F3DD05ED4FA}">
      <dgm:prSet phldrT="[Text]" custT="1"/>
      <dgm:spPr/>
      <dgm:t>
        <a:bodyPr/>
        <a:lstStyle/>
        <a:p>
          <a:r>
            <a:rPr lang="en-GB" sz="1600" b="1" dirty="0" smtClean="0"/>
            <a:t>Medical</a:t>
          </a:r>
          <a:endParaRPr lang="en-GB" sz="1600" b="1" dirty="0"/>
        </a:p>
      </dgm:t>
    </dgm:pt>
    <dgm:pt modelId="{DE1D4BDF-B445-4B11-85E3-42B498291230}" type="parTrans" cxnId="{8ABC71D3-EEED-4F7B-A88A-8F5D3FE146A6}">
      <dgm:prSet/>
      <dgm:spPr/>
      <dgm:t>
        <a:bodyPr/>
        <a:lstStyle/>
        <a:p>
          <a:endParaRPr lang="en-GB"/>
        </a:p>
      </dgm:t>
    </dgm:pt>
    <dgm:pt modelId="{80C3949A-24E5-4D6F-B0DD-710C30A110B9}" type="sibTrans" cxnId="{8ABC71D3-EEED-4F7B-A88A-8F5D3FE146A6}">
      <dgm:prSet/>
      <dgm:spPr/>
      <dgm:t>
        <a:bodyPr/>
        <a:lstStyle/>
        <a:p>
          <a:endParaRPr lang="en-GB"/>
        </a:p>
      </dgm:t>
    </dgm:pt>
    <dgm:pt modelId="{D6FBAF6E-EF13-4AB3-87F1-2F0898EF48F6}">
      <dgm:prSet phldrT="[Text]" custT="1"/>
      <dgm:spPr/>
      <dgm:t>
        <a:bodyPr/>
        <a:lstStyle/>
        <a:p>
          <a:r>
            <a:rPr lang="en-GB" sz="1600" b="1" dirty="0" smtClean="0"/>
            <a:t>Marketing</a:t>
          </a:r>
          <a:endParaRPr lang="en-GB" sz="1600" b="1" dirty="0"/>
        </a:p>
      </dgm:t>
    </dgm:pt>
    <dgm:pt modelId="{6926E74F-3C92-4C02-8215-B816FEE7FA35}" type="parTrans" cxnId="{A60925C3-8ED0-4DD6-80FB-C1EBCFD5E1BE}">
      <dgm:prSet/>
      <dgm:spPr/>
      <dgm:t>
        <a:bodyPr/>
        <a:lstStyle/>
        <a:p>
          <a:endParaRPr lang="en-GB"/>
        </a:p>
      </dgm:t>
    </dgm:pt>
    <dgm:pt modelId="{97152078-DC2D-4A5F-8496-B27E1A9F23E7}" type="sibTrans" cxnId="{A60925C3-8ED0-4DD6-80FB-C1EBCFD5E1BE}">
      <dgm:prSet/>
      <dgm:spPr/>
      <dgm:t>
        <a:bodyPr/>
        <a:lstStyle/>
        <a:p>
          <a:endParaRPr lang="en-GB"/>
        </a:p>
      </dgm:t>
    </dgm:pt>
    <dgm:pt modelId="{732825A3-238C-4658-9C1E-A5F21A4D623E}" type="pres">
      <dgm:prSet presAssocID="{9E49469B-60ED-432D-A16B-43D84F17EF73}" presName="Name0" presStyleCnt="0">
        <dgm:presLayoutVars>
          <dgm:dir/>
          <dgm:resizeHandles val="exact"/>
        </dgm:presLayoutVars>
      </dgm:prSet>
      <dgm:spPr/>
      <dgm:t>
        <a:bodyPr/>
        <a:lstStyle/>
        <a:p>
          <a:endParaRPr lang="en-GB"/>
        </a:p>
      </dgm:t>
    </dgm:pt>
    <dgm:pt modelId="{FDDE40EA-D1CE-480F-B492-88EB0C56CEFF}" type="pres">
      <dgm:prSet presAssocID="{822C3B68-63F7-4471-8BA2-A194417332D9}" presName="node" presStyleLbl="node1" presStyleIdx="0" presStyleCnt="6">
        <dgm:presLayoutVars>
          <dgm:bulletEnabled val="1"/>
        </dgm:presLayoutVars>
      </dgm:prSet>
      <dgm:spPr/>
      <dgm:t>
        <a:bodyPr/>
        <a:lstStyle/>
        <a:p>
          <a:endParaRPr lang="en-GB"/>
        </a:p>
      </dgm:t>
    </dgm:pt>
    <dgm:pt modelId="{BFC08CBA-0164-4312-B090-4EE02F108752}" type="pres">
      <dgm:prSet presAssocID="{E0BB3632-86A1-499B-800F-EFCD434CBC84}" presName="sibTrans" presStyleLbl="sibTrans2D1" presStyleIdx="0" presStyleCnt="6"/>
      <dgm:spPr/>
      <dgm:t>
        <a:bodyPr/>
        <a:lstStyle/>
        <a:p>
          <a:endParaRPr lang="en-GB"/>
        </a:p>
      </dgm:t>
    </dgm:pt>
    <dgm:pt modelId="{7BA84BF1-08BB-49AC-B1AF-BEB2A0BA5B1C}" type="pres">
      <dgm:prSet presAssocID="{E0BB3632-86A1-499B-800F-EFCD434CBC84}" presName="connectorText" presStyleLbl="sibTrans2D1" presStyleIdx="0" presStyleCnt="6"/>
      <dgm:spPr/>
      <dgm:t>
        <a:bodyPr/>
        <a:lstStyle/>
        <a:p>
          <a:endParaRPr lang="en-GB"/>
        </a:p>
      </dgm:t>
    </dgm:pt>
    <dgm:pt modelId="{E92EB335-32C5-4B6B-B898-6E9A3ABCCF7C}" type="pres">
      <dgm:prSet presAssocID="{F4363B4A-E2FA-438D-81AC-84488DC1D004}" presName="node" presStyleLbl="node1" presStyleIdx="1" presStyleCnt="6">
        <dgm:presLayoutVars>
          <dgm:bulletEnabled val="1"/>
        </dgm:presLayoutVars>
      </dgm:prSet>
      <dgm:spPr/>
      <dgm:t>
        <a:bodyPr/>
        <a:lstStyle/>
        <a:p>
          <a:endParaRPr lang="en-GB"/>
        </a:p>
      </dgm:t>
    </dgm:pt>
    <dgm:pt modelId="{5CDF8622-295E-4A95-B7FF-93E598960DE6}" type="pres">
      <dgm:prSet presAssocID="{879CD035-A75F-4E9C-B247-968733102E86}" presName="sibTrans" presStyleLbl="sibTrans2D1" presStyleIdx="1" presStyleCnt="6"/>
      <dgm:spPr/>
      <dgm:t>
        <a:bodyPr/>
        <a:lstStyle/>
        <a:p>
          <a:endParaRPr lang="en-GB"/>
        </a:p>
      </dgm:t>
    </dgm:pt>
    <dgm:pt modelId="{CAF752C0-1D39-4763-9511-09A92EB26EB1}" type="pres">
      <dgm:prSet presAssocID="{879CD035-A75F-4E9C-B247-968733102E86}" presName="connectorText" presStyleLbl="sibTrans2D1" presStyleIdx="1" presStyleCnt="6"/>
      <dgm:spPr/>
      <dgm:t>
        <a:bodyPr/>
        <a:lstStyle/>
        <a:p>
          <a:endParaRPr lang="en-GB"/>
        </a:p>
      </dgm:t>
    </dgm:pt>
    <dgm:pt modelId="{6F5E7980-CFEE-4598-9132-C1708B83A095}" type="pres">
      <dgm:prSet presAssocID="{AFA052BC-22A7-469E-9729-0F36B96B7B52}" presName="node" presStyleLbl="node1" presStyleIdx="2" presStyleCnt="6" custScaleX="124319">
        <dgm:presLayoutVars>
          <dgm:bulletEnabled val="1"/>
        </dgm:presLayoutVars>
      </dgm:prSet>
      <dgm:spPr/>
      <dgm:t>
        <a:bodyPr/>
        <a:lstStyle/>
        <a:p>
          <a:endParaRPr lang="en-GB"/>
        </a:p>
      </dgm:t>
    </dgm:pt>
    <dgm:pt modelId="{FAF12EB4-4CA4-4217-8C79-B80F3A855757}" type="pres">
      <dgm:prSet presAssocID="{C445341E-36D3-488B-91E5-D78B509699AF}" presName="sibTrans" presStyleLbl="sibTrans2D1" presStyleIdx="2" presStyleCnt="6"/>
      <dgm:spPr/>
      <dgm:t>
        <a:bodyPr/>
        <a:lstStyle/>
        <a:p>
          <a:endParaRPr lang="en-GB"/>
        </a:p>
      </dgm:t>
    </dgm:pt>
    <dgm:pt modelId="{50F74C28-8ED4-44F8-B4D1-CEA6572C80FC}" type="pres">
      <dgm:prSet presAssocID="{C445341E-36D3-488B-91E5-D78B509699AF}" presName="connectorText" presStyleLbl="sibTrans2D1" presStyleIdx="2" presStyleCnt="6"/>
      <dgm:spPr/>
      <dgm:t>
        <a:bodyPr/>
        <a:lstStyle/>
        <a:p>
          <a:endParaRPr lang="en-GB"/>
        </a:p>
      </dgm:t>
    </dgm:pt>
    <dgm:pt modelId="{B321B0A1-98E5-4C59-B55B-A969C99EA91F}" type="pres">
      <dgm:prSet presAssocID="{2AABD48D-305B-4D91-908A-EAA86ADB7DF4}" presName="node" presStyleLbl="node1" presStyleIdx="3" presStyleCnt="6">
        <dgm:presLayoutVars>
          <dgm:bulletEnabled val="1"/>
        </dgm:presLayoutVars>
      </dgm:prSet>
      <dgm:spPr/>
      <dgm:t>
        <a:bodyPr/>
        <a:lstStyle/>
        <a:p>
          <a:endParaRPr lang="en-GB"/>
        </a:p>
      </dgm:t>
    </dgm:pt>
    <dgm:pt modelId="{B8871EB0-B5D5-43E5-A299-5A83C7E430CD}" type="pres">
      <dgm:prSet presAssocID="{12575709-F130-4528-98ED-9056E472CDAA}" presName="sibTrans" presStyleLbl="sibTrans2D1" presStyleIdx="3" presStyleCnt="6"/>
      <dgm:spPr/>
      <dgm:t>
        <a:bodyPr/>
        <a:lstStyle/>
        <a:p>
          <a:endParaRPr lang="en-GB"/>
        </a:p>
      </dgm:t>
    </dgm:pt>
    <dgm:pt modelId="{FB9C1DF9-7C54-403A-8A9F-B7BE3793A5C0}" type="pres">
      <dgm:prSet presAssocID="{12575709-F130-4528-98ED-9056E472CDAA}" presName="connectorText" presStyleLbl="sibTrans2D1" presStyleIdx="3" presStyleCnt="6"/>
      <dgm:spPr/>
      <dgm:t>
        <a:bodyPr/>
        <a:lstStyle/>
        <a:p>
          <a:endParaRPr lang="en-GB"/>
        </a:p>
      </dgm:t>
    </dgm:pt>
    <dgm:pt modelId="{E62DDD56-78D3-42F4-B922-14062583404D}" type="pres">
      <dgm:prSet presAssocID="{629A5819-90C1-41D2-8A4F-1F3DD05ED4FA}" presName="node" presStyleLbl="node1" presStyleIdx="4" presStyleCnt="6">
        <dgm:presLayoutVars>
          <dgm:bulletEnabled val="1"/>
        </dgm:presLayoutVars>
      </dgm:prSet>
      <dgm:spPr/>
      <dgm:t>
        <a:bodyPr/>
        <a:lstStyle/>
        <a:p>
          <a:endParaRPr lang="en-GB"/>
        </a:p>
      </dgm:t>
    </dgm:pt>
    <dgm:pt modelId="{18B423CB-38EA-45B2-97F4-3B27237DF130}" type="pres">
      <dgm:prSet presAssocID="{80C3949A-24E5-4D6F-B0DD-710C30A110B9}" presName="sibTrans" presStyleLbl="sibTrans2D1" presStyleIdx="4" presStyleCnt="6"/>
      <dgm:spPr/>
      <dgm:t>
        <a:bodyPr/>
        <a:lstStyle/>
        <a:p>
          <a:endParaRPr lang="en-GB"/>
        </a:p>
      </dgm:t>
    </dgm:pt>
    <dgm:pt modelId="{0B8775A3-4772-4CF0-B201-C70A7A600C7C}" type="pres">
      <dgm:prSet presAssocID="{80C3949A-24E5-4D6F-B0DD-710C30A110B9}" presName="connectorText" presStyleLbl="sibTrans2D1" presStyleIdx="4" presStyleCnt="6"/>
      <dgm:spPr/>
      <dgm:t>
        <a:bodyPr/>
        <a:lstStyle/>
        <a:p>
          <a:endParaRPr lang="en-GB"/>
        </a:p>
      </dgm:t>
    </dgm:pt>
    <dgm:pt modelId="{CD53C49F-87D0-409C-B52F-2FAD7DD6D962}" type="pres">
      <dgm:prSet presAssocID="{D6FBAF6E-EF13-4AB3-87F1-2F0898EF48F6}" presName="node" presStyleLbl="node1" presStyleIdx="5" presStyleCnt="6">
        <dgm:presLayoutVars>
          <dgm:bulletEnabled val="1"/>
        </dgm:presLayoutVars>
      </dgm:prSet>
      <dgm:spPr/>
      <dgm:t>
        <a:bodyPr/>
        <a:lstStyle/>
        <a:p>
          <a:endParaRPr lang="en-GB"/>
        </a:p>
      </dgm:t>
    </dgm:pt>
    <dgm:pt modelId="{D0AA2B2E-DE7C-435C-890F-1E9911561FE5}" type="pres">
      <dgm:prSet presAssocID="{97152078-DC2D-4A5F-8496-B27E1A9F23E7}" presName="sibTrans" presStyleLbl="sibTrans2D1" presStyleIdx="5" presStyleCnt="6"/>
      <dgm:spPr/>
      <dgm:t>
        <a:bodyPr/>
        <a:lstStyle/>
        <a:p>
          <a:endParaRPr lang="en-GB"/>
        </a:p>
      </dgm:t>
    </dgm:pt>
    <dgm:pt modelId="{5DD643B8-0CBE-4E60-8E76-5AFFF1BA89D2}" type="pres">
      <dgm:prSet presAssocID="{97152078-DC2D-4A5F-8496-B27E1A9F23E7}" presName="connectorText" presStyleLbl="sibTrans2D1" presStyleIdx="5" presStyleCnt="6"/>
      <dgm:spPr/>
      <dgm:t>
        <a:bodyPr/>
        <a:lstStyle/>
        <a:p>
          <a:endParaRPr lang="en-GB"/>
        </a:p>
      </dgm:t>
    </dgm:pt>
  </dgm:ptLst>
  <dgm:cxnLst>
    <dgm:cxn modelId="{4BE10FDA-D5E5-4574-9068-C1F7F1A125A8}" type="presOf" srcId="{F4363B4A-E2FA-438D-81AC-84488DC1D004}" destId="{E92EB335-32C5-4B6B-B898-6E9A3ABCCF7C}" srcOrd="0" destOrd="0" presId="urn:microsoft.com/office/officeart/2005/8/layout/cycle7"/>
    <dgm:cxn modelId="{BB96B17C-1BD4-4D53-AD13-67C442D8FBDB}" type="presOf" srcId="{9E49469B-60ED-432D-A16B-43D84F17EF73}" destId="{732825A3-238C-4658-9C1E-A5F21A4D623E}" srcOrd="0" destOrd="0" presId="urn:microsoft.com/office/officeart/2005/8/layout/cycle7"/>
    <dgm:cxn modelId="{2D01ACFB-C10B-45F7-911B-445F004EA145}" type="presOf" srcId="{C445341E-36D3-488B-91E5-D78B509699AF}" destId="{50F74C28-8ED4-44F8-B4D1-CEA6572C80FC}" srcOrd="1" destOrd="0" presId="urn:microsoft.com/office/officeart/2005/8/layout/cycle7"/>
    <dgm:cxn modelId="{8ABC71D3-EEED-4F7B-A88A-8F5D3FE146A6}" srcId="{9E49469B-60ED-432D-A16B-43D84F17EF73}" destId="{629A5819-90C1-41D2-8A4F-1F3DD05ED4FA}" srcOrd="4" destOrd="0" parTransId="{DE1D4BDF-B445-4B11-85E3-42B498291230}" sibTransId="{80C3949A-24E5-4D6F-B0DD-710C30A110B9}"/>
    <dgm:cxn modelId="{74B86FCC-D0F3-4683-BF67-DECB3800DA30}" type="presOf" srcId="{97152078-DC2D-4A5F-8496-B27E1A9F23E7}" destId="{D0AA2B2E-DE7C-435C-890F-1E9911561FE5}" srcOrd="0" destOrd="0" presId="urn:microsoft.com/office/officeart/2005/8/layout/cycle7"/>
    <dgm:cxn modelId="{2B26E54B-25EB-4288-9026-DB7F2FFC04C4}" type="presOf" srcId="{12575709-F130-4528-98ED-9056E472CDAA}" destId="{FB9C1DF9-7C54-403A-8A9F-B7BE3793A5C0}" srcOrd="1" destOrd="0" presId="urn:microsoft.com/office/officeart/2005/8/layout/cycle7"/>
    <dgm:cxn modelId="{23750E46-CDA5-466E-9172-D00519D44059}" type="presOf" srcId="{80C3949A-24E5-4D6F-B0DD-710C30A110B9}" destId="{18B423CB-38EA-45B2-97F4-3B27237DF130}" srcOrd="0" destOrd="0" presId="urn:microsoft.com/office/officeart/2005/8/layout/cycle7"/>
    <dgm:cxn modelId="{9793517C-B5C7-498A-A886-4F7E90AEEC5D}" type="presOf" srcId="{E0BB3632-86A1-499B-800F-EFCD434CBC84}" destId="{7BA84BF1-08BB-49AC-B1AF-BEB2A0BA5B1C}" srcOrd="1" destOrd="0" presId="urn:microsoft.com/office/officeart/2005/8/layout/cycle7"/>
    <dgm:cxn modelId="{FBBC184E-1D54-4D38-9199-CDE3CE37A439}" type="presOf" srcId="{97152078-DC2D-4A5F-8496-B27E1A9F23E7}" destId="{5DD643B8-0CBE-4E60-8E76-5AFFF1BA89D2}" srcOrd="1" destOrd="0" presId="urn:microsoft.com/office/officeart/2005/8/layout/cycle7"/>
    <dgm:cxn modelId="{61DA14F2-CFF3-4C21-AF66-755483F28D37}" srcId="{9E49469B-60ED-432D-A16B-43D84F17EF73}" destId="{F4363B4A-E2FA-438D-81AC-84488DC1D004}" srcOrd="1" destOrd="0" parTransId="{E1FD4DC6-E228-432E-B92B-BD218CB09D75}" sibTransId="{879CD035-A75F-4E9C-B247-968733102E86}"/>
    <dgm:cxn modelId="{FECE5369-8A63-4AEB-8478-6C5DFE736DBB}" type="presOf" srcId="{C445341E-36D3-488B-91E5-D78B509699AF}" destId="{FAF12EB4-4CA4-4217-8C79-B80F3A855757}" srcOrd="0" destOrd="0" presId="urn:microsoft.com/office/officeart/2005/8/layout/cycle7"/>
    <dgm:cxn modelId="{F36053D3-EC08-4C7C-8547-930822222F01}" type="presOf" srcId="{879CD035-A75F-4E9C-B247-968733102E86}" destId="{CAF752C0-1D39-4763-9511-09A92EB26EB1}" srcOrd="1" destOrd="0" presId="urn:microsoft.com/office/officeart/2005/8/layout/cycle7"/>
    <dgm:cxn modelId="{9151CD85-4CCA-4C35-B6E5-D2A9561060ED}" srcId="{9E49469B-60ED-432D-A16B-43D84F17EF73}" destId="{AFA052BC-22A7-469E-9729-0F36B96B7B52}" srcOrd="2" destOrd="0" parTransId="{2C88D730-D0EC-488B-B491-25CA8CDF5CC8}" sibTransId="{C445341E-36D3-488B-91E5-D78B509699AF}"/>
    <dgm:cxn modelId="{30D07DC7-F6DF-49C1-8C11-49F02F10DA1B}" type="presOf" srcId="{12575709-F130-4528-98ED-9056E472CDAA}" destId="{B8871EB0-B5D5-43E5-A299-5A83C7E430CD}" srcOrd="0" destOrd="0" presId="urn:microsoft.com/office/officeart/2005/8/layout/cycle7"/>
    <dgm:cxn modelId="{A60925C3-8ED0-4DD6-80FB-C1EBCFD5E1BE}" srcId="{9E49469B-60ED-432D-A16B-43D84F17EF73}" destId="{D6FBAF6E-EF13-4AB3-87F1-2F0898EF48F6}" srcOrd="5" destOrd="0" parTransId="{6926E74F-3C92-4C02-8215-B816FEE7FA35}" sibTransId="{97152078-DC2D-4A5F-8496-B27E1A9F23E7}"/>
    <dgm:cxn modelId="{62203D10-AC12-4769-906B-567F17EC3320}" type="presOf" srcId="{879CD035-A75F-4E9C-B247-968733102E86}" destId="{5CDF8622-295E-4A95-B7FF-93E598960DE6}" srcOrd="0" destOrd="0" presId="urn:microsoft.com/office/officeart/2005/8/layout/cycle7"/>
    <dgm:cxn modelId="{8557F829-96B8-48FD-A188-E71AA283002D}" type="presOf" srcId="{2AABD48D-305B-4D91-908A-EAA86ADB7DF4}" destId="{B321B0A1-98E5-4C59-B55B-A969C99EA91F}" srcOrd="0" destOrd="0" presId="urn:microsoft.com/office/officeart/2005/8/layout/cycle7"/>
    <dgm:cxn modelId="{023DD555-1D47-491D-AF09-D3ED0994EDA0}" type="presOf" srcId="{E0BB3632-86A1-499B-800F-EFCD434CBC84}" destId="{BFC08CBA-0164-4312-B090-4EE02F108752}" srcOrd="0" destOrd="0" presId="urn:microsoft.com/office/officeart/2005/8/layout/cycle7"/>
    <dgm:cxn modelId="{CF91EC1B-2BD3-4D37-8E1E-374FE2F338BD}" type="presOf" srcId="{D6FBAF6E-EF13-4AB3-87F1-2F0898EF48F6}" destId="{CD53C49F-87D0-409C-B52F-2FAD7DD6D962}" srcOrd="0" destOrd="0" presId="urn:microsoft.com/office/officeart/2005/8/layout/cycle7"/>
    <dgm:cxn modelId="{4DCCAA6F-BBCA-4983-AC3B-83C76F24887B}" type="presOf" srcId="{AFA052BC-22A7-469E-9729-0F36B96B7B52}" destId="{6F5E7980-CFEE-4598-9132-C1708B83A095}" srcOrd="0" destOrd="0" presId="urn:microsoft.com/office/officeart/2005/8/layout/cycle7"/>
    <dgm:cxn modelId="{2D667C09-3947-45BA-B9D5-2FDD12501779}" type="presOf" srcId="{822C3B68-63F7-4471-8BA2-A194417332D9}" destId="{FDDE40EA-D1CE-480F-B492-88EB0C56CEFF}" srcOrd="0" destOrd="0" presId="urn:microsoft.com/office/officeart/2005/8/layout/cycle7"/>
    <dgm:cxn modelId="{B7C61DDE-D265-40DF-8017-E314F3ED3618}" type="presOf" srcId="{629A5819-90C1-41D2-8A4F-1F3DD05ED4FA}" destId="{E62DDD56-78D3-42F4-B922-14062583404D}" srcOrd="0" destOrd="0" presId="urn:microsoft.com/office/officeart/2005/8/layout/cycle7"/>
    <dgm:cxn modelId="{07C42274-55ED-47AF-80F8-8E9FB40FB54F}" type="presOf" srcId="{80C3949A-24E5-4D6F-B0DD-710C30A110B9}" destId="{0B8775A3-4772-4CF0-B201-C70A7A600C7C}" srcOrd="1" destOrd="0" presId="urn:microsoft.com/office/officeart/2005/8/layout/cycle7"/>
    <dgm:cxn modelId="{AF3769A0-4F27-4181-AC5E-4D26615F60B6}" srcId="{9E49469B-60ED-432D-A16B-43D84F17EF73}" destId="{2AABD48D-305B-4D91-908A-EAA86ADB7DF4}" srcOrd="3" destOrd="0" parTransId="{268518E5-8C4C-47C1-B72C-BE031D3F0FF5}" sibTransId="{12575709-F130-4528-98ED-9056E472CDAA}"/>
    <dgm:cxn modelId="{84E4B3C1-6299-4BAB-AC1E-FE5B3F4F0F39}" srcId="{9E49469B-60ED-432D-A16B-43D84F17EF73}" destId="{822C3B68-63F7-4471-8BA2-A194417332D9}" srcOrd="0" destOrd="0" parTransId="{68460579-F2B4-489B-BA23-C7E7083BD9F1}" sibTransId="{E0BB3632-86A1-499B-800F-EFCD434CBC84}"/>
    <dgm:cxn modelId="{A06EDB36-A12E-4FAB-B9A8-9598B4E15360}" type="presParOf" srcId="{732825A3-238C-4658-9C1E-A5F21A4D623E}" destId="{FDDE40EA-D1CE-480F-B492-88EB0C56CEFF}" srcOrd="0" destOrd="0" presId="urn:microsoft.com/office/officeart/2005/8/layout/cycle7"/>
    <dgm:cxn modelId="{1EF3D67F-D029-48F8-82EC-15EF842C3975}" type="presParOf" srcId="{732825A3-238C-4658-9C1E-A5F21A4D623E}" destId="{BFC08CBA-0164-4312-B090-4EE02F108752}" srcOrd="1" destOrd="0" presId="urn:microsoft.com/office/officeart/2005/8/layout/cycle7"/>
    <dgm:cxn modelId="{E9B7100F-7B71-4FFF-A05F-4F494C4DDB01}" type="presParOf" srcId="{BFC08CBA-0164-4312-B090-4EE02F108752}" destId="{7BA84BF1-08BB-49AC-B1AF-BEB2A0BA5B1C}" srcOrd="0" destOrd="0" presId="urn:microsoft.com/office/officeart/2005/8/layout/cycle7"/>
    <dgm:cxn modelId="{A57A2359-0874-40B4-9295-8D05AE979493}" type="presParOf" srcId="{732825A3-238C-4658-9C1E-A5F21A4D623E}" destId="{E92EB335-32C5-4B6B-B898-6E9A3ABCCF7C}" srcOrd="2" destOrd="0" presId="urn:microsoft.com/office/officeart/2005/8/layout/cycle7"/>
    <dgm:cxn modelId="{DB3B7FC1-9100-48FA-BC63-0656A4B29669}" type="presParOf" srcId="{732825A3-238C-4658-9C1E-A5F21A4D623E}" destId="{5CDF8622-295E-4A95-B7FF-93E598960DE6}" srcOrd="3" destOrd="0" presId="urn:microsoft.com/office/officeart/2005/8/layout/cycle7"/>
    <dgm:cxn modelId="{BD3F92EE-D2F5-4679-9C1E-D7C6A832342D}" type="presParOf" srcId="{5CDF8622-295E-4A95-B7FF-93E598960DE6}" destId="{CAF752C0-1D39-4763-9511-09A92EB26EB1}" srcOrd="0" destOrd="0" presId="urn:microsoft.com/office/officeart/2005/8/layout/cycle7"/>
    <dgm:cxn modelId="{07E008B6-95C4-473F-A8F3-A2C0A9811785}" type="presParOf" srcId="{732825A3-238C-4658-9C1E-A5F21A4D623E}" destId="{6F5E7980-CFEE-4598-9132-C1708B83A095}" srcOrd="4" destOrd="0" presId="urn:microsoft.com/office/officeart/2005/8/layout/cycle7"/>
    <dgm:cxn modelId="{310400B4-EDDD-4055-A1F7-17EDD3727686}" type="presParOf" srcId="{732825A3-238C-4658-9C1E-A5F21A4D623E}" destId="{FAF12EB4-4CA4-4217-8C79-B80F3A855757}" srcOrd="5" destOrd="0" presId="urn:microsoft.com/office/officeart/2005/8/layout/cycle7"/>
    <dgm:cxn modelId="{F9EE9D0E-AA24-4A21-87CA-B78845175170}" type="presParOf" srcId="{FAF12EB4-4CA4-4217-8C79-B80F3A855757}" destId="{50F74C28-8ED4-44F8-B4D1-CEA6572C80FC}" srcOrd="0" destOrd="0" presId="urn:microsoft.com/office/officeart/2005/8/layout/cycle7"/>
    <dgm:cxn modelId="{C57D40B2-4FCB-4281-A1DF-0CD72E50D55F}" type="presParOf" srcId="{732825A3-238C-4658-9C1E-A5F21A4D623E}" destId="{B321B0A1-98E5-4C59-B55B-A969C99EA91F}" srcOrd="6" destOrd="0" presId="urn:microsoft.com/office/officeart/2005/8/layout/cycle7"/>
    <dgm:cxn modelId="{FCBE0B88-55B7-437A-A6F7-FA6BD03BD626}" type="presParOf" srcId="{732825A3-238C-4658-9C1E-A5F21A4D623E}" destId="{B8871EB0-B5D5-43E5-A299-5A83C7E430CD}" srcOrd="7" destOrd="0" presId="urn:microsoft.com/office/officeart/2005/8/layout/cycle7"/>
    <dgm:cxn modelId="{ACA75BB3-87EF-4A6E-871E-498CB8519F0E}" type="presParOf" srcId="{B8871EB0-B5D5-43E5-A299-5A83C7E430CD}" destId="{FB9C1DF9-7C54-403A-8A9F-B7BE3793A5C0}" srcOrd="0" destOrd="0" presId="urn:microsoft.com/office/officeart/2005/8/layout/cycle7"/>
    <dgm:cxn modelId="{8B9AF5AC-25E5-463E-A38A-D10E7512F98C}" type="presParOf" srcId="{732825A3-238C-4658-9C1E-A5F21A4D623E}" destId="{E62DDD56-78D3-42F4-B922-14062583404D}" srcOrd="8" destOrd="0" presId="urn:microsoft.com/office/officeart/2005/8/layout/cycle7"/>
    <dgm:cxn modelId="{C03AA3A1-2F12-4EBD-A303-C3D4FFCB6CD8}" type="presParOf" srcId="{732825A3-238C-4658-9C1E-A5F21A4D623E}" destId="{18B423CB-38EA-45B2-97F4-3B27237DF130}" srcOrd="9" destOrd="0" presId="urn:microsoft.com/office/officeart/2005/8/layout/cycle7"/>
    <dgm:cxn modelId="{103D9EC4-DB40-4856-8E02-8377092EAA24}" type="presParOf" srcId="{18B423CB-38EA-45B2-97F4-3B27237DF130}" destId="{0B8775A3-4772-4CF0-B201-C70A7A600C7C}" srcOrd="0" destOrd="0" presId="urn:microsoft.com/office/officeart/2005/8/layout/cycle7"/>
    <dgm:cxn modelId="{B4C14E9D-30AC-4D81-BBB5-DBB1EAF8496F}" type="presParOf" srcId="{732825A3-238C-4658-9C1E-A5F21A4D623E}" destId="{CD53C49F-87D0-409C-B52F-2FAD7DD6D962}" srcOrd="10" destOrd="0" presId="urn:microsoft.com/office/officeart/2005/8/layout/cycle7"/>
    <dgm:cxn modelId="{D7EC6407-97FC-4C14-A85B-9B76A42C3B5E}" type="presParOf" srcId="{732825A3-238C-4658-9C1E-A5F21A4D623E}" destId="{D0AA2B2E-DE7C-435C-890F-1E9911561FE5}" srcOrd="11" destOrd="0" presId="urn:microsoft.com/office/officeart/2005/8/layout/cycle7"/>
    <dgm:cxn modelId="{5D47D86C-0D38-4082-97F1-98D8F11332DD}" type="presParOf" srcId="{D0AA2B2E-DE7C-435C-890F-1E9911561FE5}" destId="{5DD643B8-0CBE-4E60-8E76-5AFFF1BA89D2}"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49469B-60ED-432D-A16B-43D84F17EF73}"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en-GB"/>
        </a:p>
      </dgm:t>
    </dgm:pt>
    <dgm:pt modelId="{822C3B68-63F7-4471-8BA2-A194417332D9}">
      <dgm:prSet phldrT="[Text]" custT="1"/>
      <dgm:spPr/>
      <dgm:t>
        <a:bodyPr tIns="0"/>
        <a:lstStyle/>
        <a:p>
          <a:r>
            <a:rPr lang="en-GB" sz="1600" b="1" dirty="0" smtClean="0"/>
            <a:t>Diagnosis: </a:t>
          </a:r>
        </a:p>
        <a:p>
          <a:r>
            <a:rPr lang="en-GB" sz="1400" b="1" dirty="0" smtClean="0"/>
            <a:t>expensive, customer friendly</a:t>
          </a:r>
          <a:endParaRPr lang="en-GB" sz="1600" b="1" dirty="0"/>
        </a:p>
      </dgm:t>
    </dgm:pt>
    <dgm:pt modelId="{68460579-F2B4-489B-BA23-C7E7083BD9F1}" type="parTrans" cxnId="{84E4B3C1-6299-4BAB-AC1E-FE5B3F4F0F39}">
      <dgm:prSet/>
      <dgm:spPr/>
      <dgm:t>
        <a:bodyPr/>
        <a:lstStyle/>
        <a:p>
          <a:endParaRPr lang="en-GB"/>
        </a:p>
      </dgm:t>
    </dgm:pt>
    <dgm:pt modelId="{E0BB3632-86A1-499B-800F-EFCD434CBC84}" type="sibTrans" cxnId="{84E4B3C1-6299-4BAB-AC1E-FE5B3F4F0F39}">
      <dgm:prSet/>
      <dgm:spPr/>
      <dgm:t>
        <a:bodyPr/>
        <a:lstStyle/>
        <a:p>
          <a:endParaRPr lang="en-GB"/>
        </a:p>
      </dgm:t>
    </dgm:pt>
    <dgm:pt modelId="{F4363B4A-E2FA-438D-81AC-84488DC1D004}">
      <dgm:prSet phldrT="[Text]" custT="1"/>
      <dgm:spPr/>
      <dgm:t>
        <a:bodyPr tIns="640080"/>
        <a:lstStyle/>
        <a:p>
          <a:r>
            <a:rPr lang="en-GB" sz="1600" b="1" dirty="0" smtClean="0"/>
            <a:t>Symptoms and / or  Treatment: </a:t>
          </a:r>
        </a:p>
        <a:p>
          <a:r>
            <a:rPr lang="en-GB" sz="1400" b="1" dirty="0" smtClean="0"/>
            <a:t>future-proof against changes</a:t>
          </a:r>
          <a:endParaRPr lang="en-GB" sz="1400" b="1" dirty="0"/>
        </a:p>
      </dgm:t>
    </dgm:pt>
    <dgm:pt modelId="{E1FD4DC6-E228-432E-B92B-BD218CB09D75}" type="parTrans" cxnId="{61DA14F2-CFF3-4C21-AF66-755483F28D37}">
      <dgm:prSet/>
      <dgm:spPr/>
      <dgm:t>
        <a:bodyPr/>
        <a:lstStyle/>
        <a:p>
          <a:endParaRPr lang="en-GB"/>
        </a:p>
      </dgm:t>
    </dgm:pt>
    <dgm:pt modelId="{879CD035-A75F-4E9C-B247-968733102E86}" type="sibTrans" cxnId="{61DA14F2-CFF3-4C21-AF66-755483F28D37}">
      <dgm:prSet/>
      <dgm:spPr/>
      <dgm:t>
        <a:bodyPr/>
        <a:lstStyle/>
        <a:p>
          <a:endParaRPr lang="en-GB"/>
        </a:p>
      </dgm:t>
    </dgm:pt>
    <dgm:pt modelId="{AFA052BC-22A7-469E-9729-0F36B96B7B52}">
      <dgm:prSet phldrT="[Text]" custT="1"/>
      <dgm:spPr/>
      <dgm:t>
        <a:bodyPr/>
        <a:lstStyle/>
        <a:p>
          <a:r>
            <a:rPr lang="en-GB" sz="1600" b="1" dirty="0" smtClean="0"/>
            <a:t>Advanced Impairment: </a:t>
          </a:r>
        </a:p>
        <a:p>
          <a:r>
            <a:rPr lang="en-GB" sz="1400" b="1" dirty="0" smtClean="0"/>
            <a:t>cheaper, more declined claims</a:t>
          </a:r>
          <a:endParaRPr lang="en-GB" sz="1600" b="1" dirty="0"/>
        </a:p>
      </dgm:t>
    </dgm:pt>
    <dgm:pt modelId="{2C88D730-D0EC-488B-B491-25CA8CDF5CC8}" type="parTrans" cxnId="{9151CD85-4CCA-4C35-B6E5-D2A9561060ED}">
      <dgm:prSet/>
      <dgm:spPr/>
      <dgm:t>
        <a:bodyPr/>
        <a:lstStyle/>
        <a:p>
          <a:endParaRPr lang="en-GB"/>
        </a:p>
      </dgm:t>
    </dgm:pt>
    <dgm:pt modelId="{C445341E-36D3-488B-91E5-D78B509699AF}" type="sibTrans" cxnId="{9151CD85-4CCA-4C35-B6E5-D2A9561060ED}">
      <dgm:prSet/>
      <dgm:spPr/>
      <dgm:t>
        <a:bodyPr/>
        <a:lstStyle/>
        <a:p>
          <a:endParaRPr lang="en-GB"/>
        </a:p>
      </dgm:t>
    </dgm:pt>
    <dgm:pt modelId="{FB5281B2-95F0-45A2-8F6C-BE5B7BE78FC3}" type="pres">
      <dgm:prSet presAssocID="{9E49469B-60ED-432D-A16B-43D84F17EF73}" presName="Name0" presStyleCnt="0">
        <dgm:presLayoutVars>
          <dgm:chMax val="7"/>
          <dgm:resizeHandles val="exact"/>
        </dgm:presLayoutVars>
      </dgm:prSet>
      <dgm:spPr/>
      <dgm:t>
        <a:bodyPr/>
        <a:lstStyle/>
        <a:p>
          <a:endParaRPr lang="en-GB"/>
        </a:p>
      </dgm:t>
    </dgm:pt>
    <dgm:pt modelId="{80B85E80-C09B-43AC-BBFC-7AEEE02663DC}" type="pres">
      <dgm:prSet presAssocID="{9E49469B-60ED-432D-A16B-43D84F17EF73}" presName="comp1" presStyleCnt="0"/>
      <dgm:spPr/>
      <dgm:t>
        <a:bodyPr/>
        <a:lstStyle/>
        <a:p>
          <a:endParaRPr lang="en-GB"/>
        </a:p>
      </dgm:t>
    </dgm:pt>
    <dgm:pt modelId="{E16ACA6D-4732-4ECC-AECD-6AD6544BF6F8}" type="pres">
      <dgm:prSet presAssocID="{9E49469B-60ED-432D-A16B-43D84F17EF73}" presName="circle1" presStyleLbl="node1" presStyleIdx="0" presStyleCnt="3" custScaleX="102818" custLinFactNeighborX="-2816"/>
      <dgm:spPr/>
      <dgm:t>
        <a:bodyPr/>
        <a:lstStyle/>
        <a:p>
          <a:endParaRPr lang="en-GB"/>
        </a:p>
      </dgm:t>
    </dgm:pt>
    <dgm:pt modelId="{B38A41B1-E953-4E8F-854E-B3A5EF34F9C2}" type="pres">
      <dgm:prSet presAssocID="{9E49469B-60ED-432D-A16B-43D84F17EF73}" presName="c1text" presStyleLbl="node1" presStyleIdx="0" presStyleCnt="3">
        <dgm:presLayoutVars>
          <dgm:bulletEnabled val="1"/>
        </dgm:presLayoutVars>
      </dgm:prSet>
      <dgm:spPr/>
      <dgm:t>
        <a:bodyPr/>
        <a:lstStyle/>
        <a:p>
          <a:endParaRPr lang="en-GB"/>
        </a:p>
      </dgm:t>
    </dgm:pt>
    <dgm:pt modelId="{A5C1A99C-1754-4412-891E-BA0F51E1C628}" type="pres">
      <dgm:prSet presAssocID="{9E49469B-60ED-432D-A16B-43D84F17EF73}" presName="comp2" presStyleCnt="0"/>
      <dgm:spPr/>
      <dgm:t>
        <a:bodyPr/>
        <a:lstStyle/>
        <a:p>
          <a:endParaRPr lang="en-GB"/>
        </a:p>
      </dgm:t>
    </dgm:pt>
    <dgm:pt modelId="{DDC0E9D9-2AF9-4D94-9293-FDF57E58CCA5}" type="pres">
      <dgm:prSet presAssocID="{9E49469B-60ED-432D-A16B-43D84F17EF73}" presName="circle2" presStyleLbl="node1" presStyleIdx="1" presStyleCnt="3" custScaleX="121921" custScaleY="110327" custLinFactNeighborX="-3993"/>
      <dgm:spPr/>
      <dgm:t>
        <a:bodyPr/>
        <a:lstStyle/>
        <a:p>
          <a:endParaRPr lang="en-GB"/>
        </a:p>
      </dgm:t>
    </dgm:pt>
    <dgm:pt modelId="{419E5D04-5816-4452-82BF-3C531B7905C1}" type="pres">
      <dgm:prSet presAssocID="{9E49469B-60ED-432D-A16B-43D84F17EF73}" presName="c2text" presStyleLbl="node1" presStyleIdx="1" presStyleCnt="3">
        <dgm:presLayoutVars>
          <dgm:bulletEnabled val="1"/>
        </dgm:presLayoutVars>
      </dgm:prSet>
      <dgm:spPr/>
      <dgm:t>
        <a:bodyPr/>
        <a:lstStyle/>
        <a:p>
          <a:endParaRPr lang="en-GB"/>
        </a:p>
      </dgm:t>
    </dgm:pt>
    <dgm:pt modelId="{131DF34D-F599-422B-8629-D1051EE683F2}" type="pres">
      <dgm:prSet presAssocID="{9E49469B-60ED-432D-A16B-43D84F17EF73}" presName="comp3" presStyleCnt="0"/>
      <dgm:spPr/>
      <dgm:t>
        <a:bodyPr/>
        <a:lstStyle/>
        <a:p>
          <a:endParaRPr lang="en-GB"/>
        </a:p>
      </dgm:t>
    </dgm:pt>
    <dgm:pt modelId="{DB59412B-4D5C-46FF-AEC8-EA33B350FF8F}" type="pres">
      <dgm:prSet presAssocID="{9E49469B-60ED-432D-A16B-43D84F17EF73}" presName="circle3" presStyleLbl="node1" presStyleIdx="2" presStyleCnt="3" custScaleX="86640" custScaleY="83798" custLinFactNeighborX="-5977"/>
      <dgm:spPr/>
      <dgm:t>
        <a:bodyPr/>
        <a:lstStyle/>
        <a:p>
          <a:endParaRPr lang="en-GB"/>
        </a:p>
      </dgm:t>
    </dgm:pt>
    <dgm:pt modelId="{D12FA051-6FF7-43D7-9C1A-817066B6C63B}" type="pres">
      <dgm:prSet presAssocID="{9E49469B-60ED-432D-A16B-43D84F17EF73}" presName="c3text" presStyleLbl="node1" presStyleIdx="2" presStyleCnt="3">
        <dgm:presLayoutVars>
          <dgm:bulletEnabled val="1"/>
        </dgm:presLayoutVars>
      </dgm:prSet>
      <dgm:spPr/>
      <dgm:t>
        <a:bodyPr/>
        <a:lstStyle/>
        <a:p>
          <a:endParaRPr lang="en-GB"/>
        </a:p>
      </dgm:t>
    </dgm:pt>
  </dgm:ptLst>
  <dgm:cxnLst>
    <dgm:cxn modelId="{24907F42-6CC8-4189-A3B4-402F3E0B2D0B}" type="presOf" srcId="{822C3B68-63F7-4471-8BA2-A194417332D9}" destId="{E16ACA6D-4732-4ECC-AECD-6AD6544BF6F8}" srcOrd="0" destOrd="0" presId="urn:microsoft.com/office/officeart/2005/8/layout/venn2"/>
    <dgm:cxn modelId="{3A209939-4253-43C9-A43E-82F1EDD566F6}" type="presOf" srcId="{F4363B4A-E2FA-438D-81AC-84488DC1D004}" destId="{DDC0E9D9-2AF9-4D94-9293-FDF57E58CCA5}" srcOrd="0" destOrd="0" presId="urn:microsoft.com/office/officeart/2005/8/layout/venn2"/>
    <dgm:cxn modelId="{9B33CCF7-AA3A-460C-AEF9-50FE67458038}" type="presOf" srcId="{9E49469B-60ED-432D-A16B-43D84F17EF73}" destId="{FB5281B2-95F0-45A2-8F6C-BE5B7BE78FC3}" srcOrd="0" destOrd="0" presId="urn:microsoft.com/office/officeart/2005/8/layout/venn2"/>
    <dgm:cxn modelId="{61DA14F2-CFF3-4C21-AF66-755483F28D37}" srcId="{9E49469B-60ED-432D-A16B-43D84F17EF73}" destId="{F4363B4A-E2FA-438D-81AC-84488DC1D004}" srcOrd="1" destOrd="0" parTransId="{E1FD4DC6-E228-432E-B92B-BD218CB09D75}" sibTransId="{879CD035-A75F-4E9C-B247-968733102E86}"/>
    <dgm:cxn modelId="{A82CC72E-3EA0-4371-81B5-98A9761C8288}" type="presOf" srcId="{AFA052BC-22A7-469E-9729-0F36B96B7B52}" destId="{DB59412B-4D5C-46FF-AEC8-EA33B350FF8F}" srcOrd="0" destOrd="0" presId="urn:microsoft.com/office/officeart/2005/8/layout/venn2"/>
    <dgm:cxn modelId="{9151CD85-4CCA-4C35-B6E5-D2A9561060ED}" srcId="{9E49469B-60ED-432D-A16B-43D84F17EF73}" destId="{AFA052BC-22A7-469E-9729-0F36B96B7B52}" srcOrd="2" destOrd="0" parTransId="{2C88D730-D0EC-488B-B491-25CA8CDF5CC8}" sibTransId="{C445341E-36D3-488B-91E5-D78B509699AF}"/>
    <dgm:cxn modelId="{74B988BB-B006-4625-91E9-075BB693A957}" type="presOf" srcId="{F4363B4A-E2FA-438D-81AC-84488DC1D004}" destId="{419E5D04-5816-4452-82BF-3C531B7905C1}" srcOrd="1" destOrd="0" presId="urn:microsoft.com/office/officeart/2005/8/layout/venn2"/>
    <dgm:cxn modelId="{49E3569B-391E-4544-8B38-D05A90130669}" type="presOf" srcId="{822C3B68-63F7-4471-8BA2-A194417332D9}" destId="{B38A41B1-E953-4E8F-854E-B3A5EF34F9C2}" srcOrd="1" destOrd="0" presId="urn:microsoft.com/office/officeart/2005/8/layout/venn2"/>
    <dgm:cxn modelId="{D5AE0611-DB09-493E-874B-F70C8B86B571}" type="presOf" srcId="{AFA052BC-22A7-469E-9729-0F36B96B7B52}" destId="{D12FA051-6FF7-43D7-9C1A-817066B6C63B}" srcOrd="1" destOrd="0" presId="urn:microsoft.com/office/officeart/2005/8/layout/venn2"/>
    <dgm:cxn modelId="{84E4B3C1-6299-4BAB-AC1E-FE5B3F4F0F39}" srcId="{9E49469B-60ED-432D-A16B-43D84F17EF73}" destId="{822C3B68-63F7-4471-8BA2-A194417332D9}" srcOrd="0" destOrd="0" parTransId="{68460579-F2B4-489B-BA23-C7E7083BD9F1}" sibTransId="{E0BB3632-86A1-499B-800F-EFCD434CBC84}"/>
    <dgm:cxn modelId="{66B0E558-2A5A-4BC1-964D-D1F309D296FF}" type="presParOf" srcId="{FB5281B2-95F0-45A2-8F6C-BE5B7BE78FC3}" destId="{80B85E80-C09B-43AC-BBFC-7AEEE02663DC}" srcOrd="0" destOrd="0" presId="urn:microsoft.com/office/officeart/2005/8/layout/venn2"/>
    <dgm:cxn modelId="{846C349A-6F3B-4776-AEF2-FAFFB29D7B51}" type="presParOf" srcId="{80B85E80-C09B-43AC-BBFC-7AEEE02663DC}" destId="{E16ACA6D-4732-4ECC-AECD-6AD6544BF6F8}" srcOrd="0" destOrd="0" presId="urn:microsoft.com/office/officeart/2005/8/layout/venn2"/>
    <dgm:cxn modelId="{55B42065-3DA1-480D-ABA9-647AF16DD5D8}" type="presParOf" srcId="{80B85E80-C09B-43AC-BBFC-7AEEE02663DC}" destId="{B38A41B1-E953-4E8F-854E-B3A5EF34F9C2}" srcOrd="1" destOrd="0" presId="urn:microsoft.com/office/officeart/2005/8/layout/venn2"/>
    <dgm:cxn modelId="{52D5DCC2-E021-4148-A3FF-747AA8015BB7}" type="presParOf" srcId="{FB5281B2-95F0-45A2-8F6C-BE5B7BE78FC3}" destId="{A5C1A99C-1754-4412-891E-BA0F51E1C628}" srcOrd="1" destOrd="0" presId="urn:microsoft.com/office/officeart/2005/8/layout/venn2"/>
    <dgm:cxn modelId="{963164EE-7265-4227-865E-F508508E59ED}" type="presParOf" srcId="{A5C1A99C-1754-4412-891E-BA0F51E1C628}" destId="{DDC0E9D9-2AF9-4D94-9293-FDF57E58CCA5}" srcOrd="0" destOrd="0" presId="urn:microsoft.com/office/officeart/2005/8/layout/venn2"/>
    <dgm:cxn modelId="{8E5FC8D2-2C53-4E2C-992A-FE26CE6A1A4C}" type="presParOf" srcId="{A5C1A99C-1754-4412-891E-BA0F51E1C628}" destId="{419E5D04-5816-4452-82BF-3C531B7905C1}" srcOrd="1" destOrd="0" presId="urn:microsoft.com/office/officeart/2005/8/layout/venn2"/>
    <dgm:cxn modelId="{60E7305C-4479-42EF-BE93-2B1A7D3FDC6B}" type="presParOf" srcId="{FB5281B2-95F0-45A2-8F6C-BE5B7BE78FC3}" destId="{131DF34D-F599-422B-8629-D1051EE683F2}" srcOrd="2" destOrd="0" presId="urn:microsoft.com/office/officeart/2005/8/layout/venn2"/>
    <dgm:cxn modelId="{4E19E790-AB09-4EC2-B757-C25A01FFB276}" type="presParOf" srcId="{131DF34D-F599-422B-8629-D1051EE683F2}" destId="{DB59412B-4D5C-46FF-AEC8-EA33B350FF8F}" srcOrd="0" destOrd="0" presId="urn:microsoft.com/office/officeart/2005/8/layout/venn2"/>
    <dgm:cxn modelId="{8EE769F5-0737-4C1E-BA09-9794972AFDFB}" type="presParOf" srcId="{131DF34D-F599-422B-8629-D1051EE683F2}" destId="{D12FA051-6FF7-43D7-9C1A-817066B6C63B}"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EE620E-1E55-4E40-A63A-2593EDC92B26}">
      <dsp:nvSpPr>
        <dsp:cNvPr id="0" name=""/>
        <dsp:cNvSpPr/>
      </dsp:nvSpPr>
      <dsp:spPr>
        <a:xfrm rot="5400000">
          <a:off x="-258277" y="260640"/>
          <a:ext cx="1721846" cy="1205292"/>
        </a:xfrm>
        <a:prstGeom prst="chevron">
          <a:avLst/>
        </a:prstGeom>
        <a:solidFill>
          <a:srgbClr val="D6D6D8"/>
        </a:solidFill>
        <a:ln w="25400" cap="flat" cmpd="sng" algn="ctr">
          <a:solidFill>
            <a:srgbClr val="D6D6D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1985</a:t>
          </a:r>
          <a:endParaRPr lang="en-US" sz="1800" kern="1200" dirty="0">
            <a:solidFill>
              <a:schemeClr val="tx1"/>
            </a:solidFill>
          </a:endParaRPr>
        </a:p>
      </dsp:txBody>
      <dsp:txXfrm rot="5400000">
        <a:off x="-258277" y="260640"/>
        <a:ext cx="1721846" cy="1205292"/>
      </dsp:txXfrm>
    </dsp:sp>
    <dsp:sp modelId="{66BA209D-6223-4C02-BF76-6334B1FA2495}">
      <dsp:nvSpPr>
        <dsp:cNvPr id="0" name=""/>
        <dsp:cNvSpPr/>
      </dsp:nvSpPr>
      <dsp:spPr>
        <a:xfrm rot="5400000">
          <a:off x="3567296" y="-2359639"/>
          <a:ext cx="1119200" cy="5843207"/>
        </a:xfrm>
        <a:prstGeom prst="round2SameRect">
          <a:avLst/>
        </a:prstGeom>
        <a:solidFill>
          <a:schemeClr val="lt1">
            <a:alpha val="90000"/>
            <a:hueOff val="0"/>
            <a:satOff val="0"/>
            <a:lumOff val="0"/>
            <a:alphaOff val="0"/>
          </a:schemeClr>
        </a:solidFill>
        <a:ln w="25400" cap="flat" cmpd="sng" algn="ctr">
          <a:solidFill>
            <a:srgbClr val="D6D6D8"/>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Pricing Based on Population Studies</a:t>
          </a:r>
          <a:endParaRPr lang="en-US" sz="1600" kern="1200" dirty="0"/>
        </a:p>
        <a:p>
          <a:pPr marL="171450" lvl="1" indent="-171450" algn="l" defTabSz="711200">
            <a:lnSpc>
              <a:spcPct val="90000"/>
            </a:lnSpc>
            <a:spcBef>
              <a:spcPct val="0"/>
            </a:spcBef>
            <a:spcAft>
              <a:spcPct val="15000"/>
            </a:spcAft>
            <a:buChar char="••"/>
          </a:pPr>
          <a:r>
            <a:rPr lang="en-GB" sz="1600" kern="1200" dirty="0" smtClean="0"/>
            <a:t>Dash and Grimshaw (1995)</a:t>
          </a:r>
          <a:endParaRPr lang="en-US" sz="1600" kern="1200" dirty="0"/>
        </a:p>
      </dsp:txBody>
      <dsp:txXfrm rot="5400000">
        <a:off x="3567296" y="-2359639"/>
        <a:ext cx="1119200" cy="5843207"/>
      </dsp:txXfrm>
    </dsp:sp>
    <dsp:sp modelId="{1F794BF1-F6C1-4070-A5ED-ADD2A53849D6}">
      <dsp:nvSpPr>
        <dsp:cNvPr id="0" name=""/>
        <dsp:cNvSpPr/>
      </dsp:nvSpPr>
      <dsp:spPr>
        <a:xfrm rot="5400000">
          <a:off x="-258277" y="1789716"/>
          <a:ext cx="1721846" cy="1205292"/>
        </a:xfrm>
        <a:prstGeom prst="chevron">
          <a:avLst/>
        </a:prstGeom>
        <a:solidFill>
          <a:srgbClr val="BCBDC0"/>
        </a:solidFill>
        <a:ln w="25400" cap="flat" cmpd="sng" algn="ctr">
          <a:solidFill>
            <a:srgbClr val="BCBD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Early 21</a:t>
          </a:r>
          <a:r>
            <a:rPr lang="en-GB" sz="1800" kern="1200" baseline="30000" dirty="0" smtClean="0">
              <a:solidFill>
                <a:schemeClr val="tx1"/>
              </a:solidFill>
            </a:rPr>
            <a:t>st</a:t>
          </a:r>
          <a:r>
            <a:rPr lang="en-GB" sz="1800" kern="1200" dirty="0" smtClean="0">
              <a:solidFill>
                <a:schemeClr val="tx1"/>
              </a:solidFill>
            </a:rPr>
            <a:t> Century</a:t>
          </a:r>
          <a:endParaRPr lang="en-US" sz="1800" kern="1200" dirty="0">
            <a:solidFill>
              <a:schemeClr val="tx1"/>
            </a:solidFill>
          </a:endParaRPr>
        </a:p>
      </dsp:txBody>
      <dsp:txXfrm rot="5400000">
        <a:off x="-258277" y="1789716"/>
        <a:ext cx="1721846" cy="1205292"/>
      </dsp:txXfrm>
    </dsp:sp>
    <dsp:sp modelId="{33190AA8-323E-4C51-8B6C-92A49BB4E86B}">
      <dsp:nvSpPr>
        <dsp:cNvPr id="0" name=""/>
        <dsp:cNvSpPr/>
      </dsp:nvSpPr>
      <dsp:spPr>
        <a:xfrm rot="5400000">
          <a:off x="3567296" y="-830564"/>
          <a:ext cx="1119200" cy="5843207"/>
        </a:xfrm>
        <a:prstGeom prst="round2SameRect">
          <a:avLst/>
        </a:prstGeom>
        <a:solidFill>
          <a:schemeClr val="lt1">
            <a:alpha val="90000"/>
            <a:hueOff val="0"/>
            <a:satOff val="0"/>
            <a:lumOff val="0"/>
            <a:alphaOff val="0"/>
          </a:schemeClr>
        </a:solidFill>
        <a:ln w="25400" cap="flat" cmpd="sng" algn="ctr">
          <a:solidFill>
            <a:srgbClr val="BCBDC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Mixture of Population and Insured Experience</a:t>
          </a:r>
          <a:endParaRPr lang="en-US" sz="1600" kern="1200" dirty="0"/>
        </a:p>
        <a:p>
          <a:pPr marL="171450" lvl="1" indent="-171450" algn="l" defTabSz="711200">
            <a:lnSpc>
              <a:spcPct val="90000"/>
            </a:lnSpc>
            <a:spcBef>
              <a:spcPct val="0"/>
            </a:spcBef>
            <a:spcAft>
              <a:spcPct val="15000"/>
            </a:spcAft>
            <a:buChar char="••"/>
          </a:pPr>
          <a:r>
            <a:rPr lang="en-GB" sz="1600" kern="1200" dirty="0" smtClean="0"/>
            <a:t>A Critical Review (2000) / Exploring the Critical Path (2006)</a:t>
          </a:r>
          <a:endParaRPr lang="en-US" sz="1600" kern="1200" dirty="0"/>
        </a:p>
      </dsp:txBody>
      <dsp:txXfrm rot="5400000">
        <a:off x="3567296" y="-830564"/>
        <a:ext cx="1119200" cy="5843207"/>
      </dsp:txXfrm>
    </dsp:sp>
    <dsp:sp modelId="{A89828E5-87BC-44BC-9010-0F8AB1980E24}">
      <dsp:nvSpPr>
        <dsp:cNvPr id="0" name=""/>
        <dsp:cNvSpPr/>
      </dsp:nvSpPr>
      <dsp:spPr>
        <a:xfrm rot="5400000">
          <a:off x="-258277" y="3318791"/>
          <a:ext cx="1721846" cy="1205292"/>
        </a:xfrm>
        <a:prstGeom prst="chevron">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2010</a:t>
          </a:r>
          <a:endParaRPr lang="en-US" sz="1800" kern="1200" dirty="0"/>
        </a:p>
      </dsp:txBody>
      <dsp:txXfrm rot="5400000">
        <a:off x="-258277" y="3318791"/>
        <a:ext cx="1721846" cy="1205292"/>
      </dsp:txXfrm>
    </dsp:sp>
    <dsp:sp modelId="{9857381F-9563-47DA-B25B-7C6C4D9E5D97}">
      <dsp:nvSpPr>
        <dsp:cNvPr id="0" name=""/>
        <dsp:cNvSpPr/>
      </dsp:nvSpPr>
      <dsp:spPr>
        <a:xfrm rot="5400000">
          <a:off x="3567296" y="698510"/>
          <a:ext cx="1119200" cy="5843207"/>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Largely Insured Experience Pricing based on:</a:t>
          </a:r>
          <a:endParaRPr lang="en-US" sz="1600" kern="1200" dirty="0"/>
        </a:p>
        <a:p>
          <a:pPr marL="342900" lvl="2" indent="-171450" algn="l" defTabSz="711200">
            <a:lnSpc>
              <a:spcPct val="90000"/>
            </a:lnSpc>
            <a:spcBef>
              <a:spcPct val="0"/>
            </a:spcBef>
            <a:spcAft>
              <a:spcPct val="15000"/>
            </a:spcAft>
            <a:buChar char="••"/>
          </a:pPr>
          <a:r>
            <a:rPr lang="en-GB" sz="1600" kern="1200" dirty="0" smtClean="0"/>
            <a:t>Own data;</a:t>
          </a:r>
          <a:endParaRPr lang="en-US" sz="1600" kern="1200" dirty="0"/>
        </a:p>
        <a:p>
          <a:pPr marL="342900" lvl="2" indent="-171450" algn="l" defTabSz="711200">
            <a:lnSpc>
              <a:spcPct val="90000"/>
            </a:lnSpc>
            <a:spcBef>
              <a:spcPct val="0"/>
            </a:spcBef>
            <a:spcAft>
              <a:spcPct val="15000"/>
            </a:spcAft>
            <a:buChar char="••"/>
          </a:pPr>
          <a:r>
            <a:rPr lang="en-GB" sz="1600" kern="1200" dirty="0" smtClean="0"/>
            <a:t>CMI data;</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rot="5400000">
        <a:off x="3567296" y="698510"/>
        <a:ext cx="1119200" cy="58432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E1B1BD-C4B4-4824-83E2-9C8E1ED0B62E}">
      <dsp:nvSpPr>
        <dsp:cNvPr id="0" name=""/>
        <dsp:cNvSpPr/>
      </dsp:nvSpPr>
      <dsp:spPr>
        <a:xfrm rot="5400000">
          <a:off x="-157524" y="159624"/>
          <a:ext cx="1050163" cy="735114"/>
        </a:xfrm>
        <a:prstGeom prst="chevron">
          <a:avLst/>
        </a:prstGeom>
        <a:solidFill>
          <a:srgbClr val="E31B23"/>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Rates</a:t>
          </a:r>
          <a:endParaRPr lang="en-US" sz="1600" kern="1200" dirty="0"/>
        </a:p>
      </dsp:txBody>
      <dsp:txXfrm rot="5400000">
        <a:off x="-157524" y="159624"/>
        <a:ext cx="1050163" cy="735114"/>
      </dsp:txXfrm>
    </dsp:sp>
    <dsp:sp modelId="{B6FEB13F-946C-4D4C-A7B7-8592EBB79792}">
      <dsp:nvSpPr>
        <dsp:cNvPr id="0" name=""/>
        <dsp:cNvSpPr/>
      </dsp:nvSpPr>
      <dsp:spPr>
        <a:xfrm rot="5400000">
          <a:off x="3824348" y="-3087134"/>
          <a:ext cx="682605" cy="6861073"/>
        </a:xfrm>
        <a:prstGeom prst="round2SameRect">
          <a:avLst/>
        </a:prstGeom>
        <a:solidFill>
          <a:schemeClr val="lt1">
            <a:alpha val="90000"/>
            <a:hueOff val="0"/>
            <a:satOff val="0"/>
            <a:lumOff val="0"/>
            <a:alphaOff val="0"/>
          </a:schemeClr>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Obtain population incidence rates</a:t>
          </a:r>
          <a:endParaRPr lang="en-US" sz="1500" kern="1200" dirty="0"/>
        </a:p>
        <a:p>
          <a:pPr marL="114300" lvl="1" indent="-114300" algn="l" defTabSz="666750">
            <a:lnSpc>
              <a:spcPct val="90000"/>
            </a:lnSpc>
            <a:spcBef>
              <a:spcPct val="0"/>
            </a:spcBef>
            <a:spcAft>
              <a:spcPct val="15000"/>
            </a:spcAft>
            <a:buChar char="••"/>
          </a:pPr>
          <a:r>
            <a:rPr lang="en-GB" sz="1500" kern="1200" dirty="0" smtClean="0"/>
            <a:t>Possible sources: Medical Papers, National Databases</a:t>
          </a:r>
          <a:endParaRPr lang="en-US" sz="1500" kern="1200" dirty="0"/>
        </a:p>
      </dsp:txBody>
      <dsp:txXfrm rot="5400000">
        <a:off x="3824348" y="-3087134"/>
        <a:ext cx="682605" cy="6861073"/>
      </dsp:txXfrm>
    </dsp:sp>
    <dsp:sp modelId="{F3F9A736-7D0D-497A-9C65-3985EB4CE671}">
      <dsp:nvSpPr>
        <dsp:cNvPr id="0" name=""/>
        <dsp:cNvSpPr/>
      </dsp:nvSpPr>
      <dsp:spPr>
        <a:xfrm rot="5400000">
          <a:off x="-157524" y="1092214"/>
          <a:ext cx="1050163" cy="735114"/>
        </a:xfrm>
        <a:prstGeom prst="chevron">
          <a:avLst/>
        </a:prstGeom>
        <a:solidFill>
          <a:srgbClr val="E31B23"/>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Errors</a:t>
          </a:r>
          <a:endParaRPr lang="en-US" sz="1400" kern="1200" dirty="0"/>
        </a:p>
      </dsp:txBody>
      <dsp:txXfrm rot="5400000">
        <a:off x="-157524" y="1092214"/>
        <a:ext cx="1050163" cy="735114"/>
      </dsp:txXfrm>
    </dsp:sp>
    <dsp:sp modelId="{BC536962-BCC3-4EF6-87FD-F541844D406C}">
      <dsp:nvSpPr>
        <dsp:cNvPr id="0" name=""/>
        <dsp:cNvSpPr/>
      </dsp:nvSpPr>
      <dsp:spPr>
        <a:xfrm rot="5400000">
          <a:off x="3824348" y="-2154543"/>
          <a:ext cx="682605" cy="6861073"/>
        </a:xfrm>
        <a:prstGeom prst="round2SameRect">
          <a:avLst/>
        </a:prstGeom>
        <a:solidFill>
          <a:schemeClr val="lt1">
            <a:alpha val="90000"/>
            <a:hueOff val="0"/>
            <a:satOff val="0"/>
            <a:lumOff val="0"/>
            <a:alphaOff val="0"/>
          </a:schemeClr>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Understand the data and correct for any known errors</a:t>
          </a:r>
          <a:endParaRPr lang="en-US" sz="1500" kern="1200" dirty="0"/>
        </a:p>
        <a:p>
          <a:pPr marL="114300" lvl="1" indent="-114300" algn="l" defTabSz="666750">
            <a:lnSpc>
              <a:spcPct val="90000"/>
            </a:lnSpc>
            <a:spcBef>
              <a:spcPct val="0"/>
            </a:spcBef>
            <a:spcAft>
              <a:spcPct val="15000"/>
            </a:spcAft>
            <a:buChar char="••"/>
          </a:pPr>
          <a:r>
            <a:rPr lang="en-GB" sz="1500" kern="1200" dirty="0" smtClean="0"/>
            <a:t>Population sources often include either double counting or under reporting</a:t>
          </a:r>
          <a:endParaRPr lang="en-US" sz="1500" kern="1200" dirty="0"/>
        </a:p>
      </dsp:txBody>
      <dsp:txXfrm rot="5400000">
        <a:off x="3824348" y="-2154543"/>
        <a:ext cx="682605" cy="6861073"/>
      </dsp:txXfrm>
    </dsp:sp>
    <dsp:sp modelId="{AB8F8860-8002-40BE-9ED0-9C92E725CB01}">
      <dsp:nvSpPr>
        <dsp:cNvPr id="0" name=""/>
        <dsp:cNvSpPr/>
      </dsp:nvSpPr>
      <dsp:spPr>
        <a:xfrm rot="5400000">
          <a:off x="-157524" y="2024805"/>
          <a:ext cx="1050163" cy="735114"/>
        </a:xfrm>
        <a:prstGeom prst="chevron">
          <a:avLst/>
        </a:prstGeom>
        <a:solidFill>
          <a:srgbClr val="E31B23"/>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Severity</a:t>
          </a:r>
          <a:endParaRPr lang="en-US" sz="1400" kern="1200" dirty="0"/>
        </a:p>
      </dsp:txBody>
      <dsp:txXfrm rot="5400000">
        <a:off x="-157524" y="2024805"/>
        <a:ext cx="1050163" cy="735114"/>
      </dsp:txXfrm>
    </dsp:sp>
    <dsp:sp modelId="{F65988EF-B7D3-4D23-991C-39822A99714D}">
      <dsp:nvSpPr>
        <dsp:cNvPr id="0" name=""/>
        <dsp:cNvSpPr/>
      </dsp:nvSpPr>
      <dsp:spPr>
        <a:xfrm rot="5400000">
          <a:off x="3824348" y="-1221952"/>
          <a:ext cx="682605" cy="6861073"/>
        </a:xfrm>
        <a:prstGeom prst="round2SameRect">
          <a:avLst/>
        </a:prstGeom>
        <a:solidFill>
          <a:schemeClr val="lt1">
            <a:alpha val="90000"/>
            <a:hueOff val="0"/>
            <a:satOff val="0"/>
            <a:lumOff val="0"/>
            <a:alphaOff val="0"/>
          </a:schemeClr>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Insured Definition probably won’t match medical definition;</a:t>
          </a:r>
          <a:endParaRPr lang="en-US" sz="1500" kern="1200" dirty="0"/>
        </a:p>
        <a:p>
          <a:pPr marL="114300" lvl="1" indent="-114300" algn="l" defTabSz="666750">
            <a:lnSpc>
              <a:spcPct val="90000"/>
            </a:lnSpc>
            <a:spcBef>
              <a:spcPct val="0"/>
            </a:spcBef>
            <a:spcAft>
              <a:spcPct val="15000"/>
            </a:spcAft>
            <a:buChar char="••"/>
          </a:pPr>
          <a:r>
            <a:rPr lang="en-GB" sz="1500" kern="1200" dirty="0" smtClean="0"/>
            <a:t>Adjust for differences.</a:t>
          </a:r>
          <a:endParaRPr lang="en-US" sz="1500" kern="1200" dirty="0"/>
        </a:p>
      </dsp:txBody>
      <dsp:txXfrm rot="5400000">
        <a:off x="3824348" y="-1221952"/>
        <a:ext cx="682605" cy="6861073"/>
      </dsp:txXfrm>
    </dsp:sp>
    <dsp:sp modelId="{7AF6BACB-3790-4EFE-AD7B-DC9D662443E5}">
      <dsp:nvSpPr>
        <dsp:cNvPr id="0" name=""/>
        <dsp:cNvSpPr/>
      </dsp:nvSpPr>
      <dsp:spPr>
        <a:xfrm rot="5400000">
          <a:off x="-157524" y="2957396"/>
          <a:ext cx="1050163" cy="735114"/>
        </a:xfrm>
        <a:prstGeom prst="chevron">
          <a:avLst/>
        </a:prstGeom>
        <a:solidFill>
          <a:srgbClr val="E31B23"/>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Insured</a:t>
          </a:r>
          <a:endParaRPr lang="en-US" sz="1400" kern="1200" dirty="0"/>
        </a:p>
      </dsp:txBody>
      <dsp:txXfrm rot="5400000">
        <a:off x="-157524" y="2957396"/>
        <a:ext cx="1050163" cy="735114"/>
      </dsp:txXfrm>
    </dsp:sp>
    <dsp:sp modelId="{A829F747-1ACC-4EA6-9751-3DBC2EBFF586}">
      <dsp:nvSpPr>
        <dsp:cNvPr id="0" name=""/>
        <dsp:cNvSpPr/>
      </dsp:nvSpPr>
      <dsp:spPr>
        <a:xfrm rot="5400000">
          <a:off x="3824348" y="-289362"/>
          <a:ext cx="682605" cy="6861073"/>
        </a:xfrm>
        <a:prstGeom prst="round2SameRect">
          <a:avLst/>
        </a:prstGeom>
        <a:solidFill>
          <a:schemeClr val="lt1">
            <a:alpha val="90000"/>
            <a:hueOff val="0"/>
            <a:satOff val="0"/>
            <a:lumOff val="0"/>
            <a:alphaOff val="0"/>
          </a:schemeClr>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Adjust for differences between Population and insured experience</a:t>
          </a:r>
          <a:endParaRPr lang="en-US" sz="1500" kern="1200" dirty="0"/>
        </a:p>
        <a:p>
          <a:pPr marL="114300" lvl="1" indent="-114300" algn="l" defTabSz="666750">
            <a:lnSpc>
              <a:spcPct val="90000"/>
            </a:lnSpc>
            <a:spcBef>
              <a:spcPct val="0"/>
            </a:spcBef>
            <a:spcAft>
              <a:spcPct val="15000"/>
            </a:spcAft>
            <a:buChar char="••"/>
          </a:pPr>
          <a:r>
            <a:rPr lang="en-GB" sz="1500" kern="1200" dirty="0" smtClean="0"/>
            <a:t>In particular, socio-economic bias and impact of underwriting</a:t>
          </a:r>
          <a:endParaRPr lang="en-US" sz="1500" kern="1200" dirty="0"/>
        </a:p>
      </dsp:txBody>
      <dsp:txXfrm rot="5400000">
        <a:off x="3824348" y="-289362"/>
        <a:ext cx="682605" cy="6861073"/>
      </dsp:txXfrm>
    </dsp:sp>
    <dsp:sp modelId="{6A9EBF91-D4C0-4036-9C33-CE5C801F9513}">
      <dsp:nvSpPr>
        <dsp:cNvPr id="0" name=""/>
        <dsp:cNvSpPr/>
      </dsp:nvSpPr>
      <dsp:spPr>
        <a:xfrm rot="5400000">
          <a:off x="-157524" y="3889986"/>
          <a:ext cx="1050163" cy="735114"/>
        </a:xfrm>
        <a:prstGeom prst="chevron">
          <a:avLst/>
        </a:prstGeom>
        <a:solidFill>
          <a:srgbClr val="E31B23"/>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t>Overlaps</a:t>
          </a:r>
          <a:endParaRPr lang="en-US" sz="1400" kern="1200" dirty="0"/>
        </a:p>
      </dsp:txBody>
      <dsp:txXfrm rot="5400000">
        <a:off x="-157524" y="3889986"/>
        <a:ext cx="1050163" cy="735114"/>
      </dsp:txXfrm>
    </dsp:sp>
    <dsp:sp modelId="{9086ABB3-DDCF-4B76-A3FC-ED7C8E57C183}">
      <dsp:nvSpPr>
        <dsp:cNvPr id="0" name=""/>
        <dsp:cNvSpPr/>
      </dsp:nvSpPr>
      <dsp:spPr>
        <a:xfrm rot="5400000">
          <a:off x="3824348" y="643228"/>
          <a:ext cx="682605" cy="6861073"/>
        </a:xfrm>
        <a:prstGeom prst="round2SameRect">
          <a:avLst/>
        </a:prstGeom>
        <a:solidFill>
          <a:schemeClr val="lt1">
            <a:alpha val="90000"/>
            <a:hueOff val="0"/>
            <a:satOff val="0"/>
            <a:lumOff val="0"/>
            <a:alphaOff val="0"/>
          </a:schemeClr>
        </a:solidFill>
        <a:ln w="25400" cap="flat" cmpd="sng" algn="ctr">
          <a:solidFill>
            <a:srgbClr val="E31B23"/>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smtClean="0"/>
            <a:t>Reduce costs if elements of the definition already covered elsewhere</a:t>
          </a:r>
          <a:endParaRPr lang="en-US" sz="1500" kern="1200" dirty="0"/>
        </a:p>
      </dsp:txBody>
      <dsp:txXfrm rot="5400000">
        <a:off x="3824348" y="643228"/>
        <a:ext cx="682605" cy="68610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DE40EA-D1CE-480F-B492-88EB0C56CEFF}">
      <dsp:nvSpPr>
        <dsp:cNvPr id="0" name=""/>
        <dsp:cNvSpPr/>
      </dsp:nvSpPr>
      <dsp:spPr>
        <a:xfrm>
          <a:off x="3533064" y="2340"/>
          <a:ext cx="1211495" cy="605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Actuarial</a:t>
          </a:r>
          <a:endParaRPr lang="en-GB" sz="1600" b="1" kern="1200" dirty="0"/>
        </a:p>
      </dsp:txBody>
      <dsp:txXfrm>
        <a:off x="3533064" y="2340"/>
        <a:ext cx="1211495" cy="605747"/>
      </dsp:txXfrm>
    </dsp:sp>
    <dsp:sp modelId="{BFC08CBA-0164-4312-B090-4EE02F108752}">
      <dsp:nvSpPr>
        <dsp:cNvPr id="0" name=""/>
        <dsp:cNvSpPr/>
      </dsp:nvSpPr>
      <dsp:spPr>
        <a:xfrm rot="1800000">
          <a:off x="4689404" y="698968"/>
          <a:ext cx="630036" cy="21201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800000">
        <a:off x="4689404" y="698968"/>
        <a:ext cx="630036" cy="212011"/>
      </dsp:txXfrm>
    </dsp:sp>
    <dsp:sp modelId="{E92EB335-32C5-4B6B-B898-6E9A3ABCCF7C}">
      <dsp:nvSpPr>
        <dsp:cNvPr id="0" name=""/>
        <dsp:cNvSpPr/>
      </dsp:nvSpPr>
      <dsp:spPr>
        <a:xfrm>
          <a:off x="5264284" y="1001860"/>
          <a:ext cx="1211495" cy="605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Legal</a:t>
          </a:r>
          <a:endParaRPr lang="en-GB" sz="1500" b="1" kern="1200" dirty="0"/>
        </a:p>
      </dsp:txBody>
      <dsp:txXfrm>
        <a:off x="5264284" y="1001860"/>
        <a:ext cx="1211495" cy="605747"/>
      </dsp:txXfrm>
    </dsp:sp>
    <dsp:sp modelId="{5CDF8622-295E-4A95-B7FF-93E598960DE6}">
      <dsp:nvSpPr>
        <dsp:cNvPr id="0" name=""/>
        <dsp:cNvSpPr/>
      </dsp:nvSpPr>
      <dsp:spPr>
        <a:xfrm rot="5400000">
          <a:off x="5555014" y="2198249"/>
          <a:ext cx="630036" cy="21201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5400000">
        <a:off x="5555014" y="2198249"/>
        <a:ext cx="630036" cy="212011"/>
      </dsp:txXfrm>
    </dsp:sp>
    <dsp:sp modelId="{6F5E7980-CFEE-4598-9132-C1708B83A095}">
      <dsp:nvSpPr>
        <dsp:cNvPr id="0" name=""/>
        <dsp:cNvSpPr/>
      </dsp:nvSpPr>
      <dsp:spPr>
        <a:xfrm>
          <a:off x="5116972" y="3000902"/>
          <a:ext cx="1506119" cy="605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Underwriting</a:t>
          </a:r>
          <a:endParaRPr lang="en-GB" sz="1600" b="1" kern="1200" dirty="0"/>
        </a:p>
      </dsp:txBody>
      <dsp:txXfrm>
        <a:off x="5116972" y="3000902"/>
        <a:ext cx="1506119" cy="605747"/>
      </dsp:txXfrm>
    </dsp:sp>
    <dsp:sp modelId="{FAF12EB4-4CA4-4217-8C79-B80F3A855757}">
      <dsp:nvSpPr>
        <dsp:cNvPr id="0" name=""/>
        <dsp:cNvSpPr/>
      </dsp:nvSpPr>
      <dsp:spPr>
        <a:xfrm rot="9000000">
          <a:off x="4689404" y="3697530"/>
          <a:ext cx="630036" cy="21201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9000000">
        <a:off x="4689404" y="3697530"/>
        <a:ext cx="630036" cy="212011"/>
      </dsp:txXfrm>
    </dsp:sp>
    <dsp:sp modelId="{B321B0A1-98E5-4C59-B55B-A969C99EA91F}">
      <dsp:nvSpPr>
        <dsp:cNvPr id="0" name=""/>
        <dsp:cNvSpPr/>
      </dsp:nvSpPr>
      <dsp:spPr>
        <a:xfrm>
          <a:off x="3533064" y="4000422"/>
          <a:ext cx="1211495" cy="605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Claims</a:t>
          </a:r>
          <a:endParaRPr lang="en-GB" sz="1600" b="1" kern="1200" dirty="0"/>
        </a:p>
      </dsp:txBody>
      <dsp:txXfrm>
        <a:off x="3533064" y="4000422"/>
        <a:ext cx="1211495" cy="605747"/>
      </dsp:txXfrm>
    </dsp:sp>
    <dsp:sp modelId="{B8871EB0-B5D5-43E5-A299-5A83C7E430CD}">
      <dsp:nvSpPr>
        <dsp:cNvPr id="0" name=""/>
        <dsp:cNvSpPr/>
      </dsp:nvSpPr>
      <dsp:spPr>
        <a:xfrm rot="12600000">
          <a:off x="2958183" y="3697530"/>
          <a:ext cx="630036" cy="21201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2600000">
        <a:off x="2958183" y="3697530"/>
        <a:ext cx="630036" cy="212011"/>
      </dsp:txXfrm>
    </dsp:sp>
    <dsp:sp modelId="{E62DDD56-78D3-42F4-B922-14062583404D}">
      <dsp:nvSpPr>
        <dsp:cNvPr id="0" name=""/>
        <dsp:cNvSpPr/>
      </dsp:nvSpPr>
      <dsp:spPr>
        <a:xfrm>
          <a:off x="1801843" y="3000902"/>
          <a:ext cx="1211495" cy="605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Medical</a:t>
          </a:r>
          <a:endParaRPr lang="en-GB" sz="1600" b="1" kern="1200" dirty="0"/>
        </a:p>
      </dsp:txBody>
      <dsp:txXfrm>
        <a:off x="1801843" y="3000902"/>
        <a:ext cx="1211495" cy="605747"/>
      </dsp:txXfrm>
    </dsp:sp>
    <dsp:sp modelId="{18B423CB-38EA-45B2-97F4-3B27237DF130}">
      <dsp:nvSpPr>
        <dsp:cNvPr id="0" name=""/>
        <dsp:cNvSpPr/>
      </dsp:nvSpPr>
      <dsp:spPr>
        <a:xfrm rot="16200000">
          <a:off x="2092573" y="2198249"/>
          <a:ext cx="630036" cy="21201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6200000">
        <a:off x="2092573" y="2198249"/>
        <a:ext cx="630036" cy="212011"/>
      </dsp:txXfrm>
    </dsp:sp>
    <dsp:sp modelId="{CD53C49F-87D0-409C-B52F-2FAD7DD6D962}">
      <dsp:nvSpPr>
        <dsp:cNvPr id="0" name=""/>
        <dsp:cNvSpPr/>
      </dsp:nvSpPr>
      <dsp:spPr>
        <a:xfrm>
          <a:off x="1801843" y="1001860"/>
          <a:ext cx="1211495" cy="605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Marketing</a:t>
          </a:r>
          <a:endParaRPr lang="en-GB" sz="1600" b="1" kern="1200" dirty="0"/>
        </a:p>
      </dsp:txBody>
      <dsp:txXfrm>
        <a:off x="1801843" y="1001860"/>
        <a:ext cx="1211495" cy="605747"/>
      </dsp:txXfrm>
    </dsp:sp>
    <dsp:sp modelId="{D0AA2B2E-DE7C-435C-890F-1E9911561FE5}">
      <dsp:nvSpPr>
        <dsp:cNvPr id="0" name=""/>
        <dsp:cNvSpPr/>
      </dsp:nvSpPr>
      <dsp:spPr>
        <a:xfrm rot="19800000">
          <a:off x="2958183" y="698968"/>
          <a:ext cx="630036" cy="212011"/>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9800000">
        <a:off x="2958183" y="698968"/>
        <a:ext cx="630036" cy="2120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6ACA6D-4732-4ECC-AECD-6AD6544BF6F8}">
      <dsp:nvSpPr>
        <dsp:cNvPr id="0" name=""/>
        <dsp:cNvSpPr/>
      </dsp:nvSpPr>
      <dsp:spPr>
        <a:xfrm>
          <a:off x="1512266" y="-98992"/>
          <a:ext cx="5256487" cy="5112419"/>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0"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Diagnosis: </a:t>
          </a:r>
        </a:p>
        <a:p>
          <a:pPr lvl="0" algn="ctr" defTabSz="711200">
            <a:lnSpc>
              <a:spcPct val="90000"/>
            </a:lnSpc>
            <a:spcBef>
              <a:spcPct val="0"/>
            </a:spcBef>
            <a:spcAft>
              <a:spcPct val="35000"/>
            </a:spcAft>
          </a:pPr>
          <a:r>
            <a:rPr lang="en-GB" sz="1400" b="1" kern="1200" dirty="0" smtClean="0"/>
            <a:t>expensive, customer friendly</a:t>
          </a:r>
          <a:endParaRPr lang="en-GB" sz="1600" b="1" kern="1200" dirty="0"/>
        </a:p>
      </dsp:txBody>
      <dsp:txXfrm>
        <a:off x="3221938" y="156628"/>
        <a:ext cx="1837142" cy="766863"/>
      </dsp:txXfrm>
    </dsp:sp>
    <dsp:sp modelId="{DDC0E9D9-2AF9-4D94-9293-FDF57E58CCA5}">
      <dsp:nvSpPr>
        <dsp:cNvPr id="0" name=""/>
        <dsp:cNvSpPr/>
      </dsp:nvSpPr>
      <dsp:spPr>
        <a:xfrm>
          <a:off x="1793954" y="981127"/>
          <a:ext cx="4674835" cy="42302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640080"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Symptoms and / or  Treatment: </a:t>
          </a:r>
        </a:p>
        <a:p>
          <a:pPr lvl="0" algn="ctr" defTabSz="711200">
            <a:lnSpc>
              <a:spcPct val="90000"/>
            </a:lnSpc>
            <a:spcBef>
              <a:spcPct val="0"/>
            </a:spcBef>
            <a:spcAft>
              <a:spcPct val="35000"/>
            </a:spcAft>
          </a:pPr>
          <a:r>
            <a:rPr lang="en-GB" sz="1400" b="1" kern="1200" dirty="0" smtClean="0"/>
            <a:t>future-proof against changes</a:t>
          </a:r>
          <a:endParaRPr lang="en-GB" sz="1400" b="1" kern="1200" dirty="0"/>
        </a:p>
      </dsp:txBody>
      <dsp:txXfrm>
        <a:off x="3042135" y="1245520"/>
        <a:ext cx="2178473" cy="793178"/>
      </dsp:txXfrm>
    </dsp:sp>
    <dsp:sp modelId="{DB59412B-4D5C-46FF-AEC8-EA33B350FF8F}">
      <dsp:nvSpPr>
        <dsp:cNvPr id="0" name=""/>
        <dsp:cNvSpPr/>
      </dsp:nvSpPr>
      <dsp:spPr>
        <a:xfrm>
          <a:off x="3024341" y="2664296"/>
          <a:ext cx="2214700" cy="2142052"/>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kern="1200" dirty="0" smtClean="0"/>
            <a:t>Advanced Impairment: </a:t>
          </a:r>
        </a:p>
        <a:p>
          <a:pPr lvl="0" algn="ctr" defTabSz="711200">
            <a:lnSpc>
              <a:spcPct val="90000"/>
            </a:lnSpc>
            <a:spcBef>
              <a:spcPct val="0"/>
            </a:spcBef>
            <a:spcAft>
              <a:spcPct val="35000"/>
            </a:spcAft>
          </a:pPr>
          <a:r>
            <a:rPr lang="en-GB" sz="1400" b="1" kern="1200" dirty="0" smtClean="0"/>
            <a:t>cheaper, more declined claims</a:t>
          </a:r>
          <a:endParaRPr lang="en-GB" sz="1600" b="1" kern="1200" dirty="0"/>
        </a:p>
      </dsp:txBody>
      <dsp:txXfrm>
        <a:off x="3348676" y="3199809"/>
        <a:ext cx="1566029" cy="10710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AF1007-B73B-4410-A5E4-33ADF3D83426}" type="datetimeFigureOut">
              <a:rPr lang="en-GB" smtClean="0">
                <a:latin typeface="Arial" pitchFamily="34" charset="0"/>
                <a:cs typeface="Arial" pitchFamily="34" charset="0"/>
              </a:rPr>
              <a:pPr/>
              <a:t>18/06/2012</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229E06-7B52-42BA-AE32-C1F36EBE9EC9}"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 xmlns:p14="http://schemas.microsoft.com/office/powerpoint/2010/main" val="368441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43F99A33-B938-4173-926A-A065A23CEB96}" type="datetimeFigureOut">
              <a:rPr lang="en-GB" smtClean="0"/>
              <a:pPr/>
              <a:t>18/06/2012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344C78E5-7793-4484-8692-675043F68069}" type="slidenum">
              <a:rPr lang="en-GB" smtClean="0"/>
              <a:pPr/>
              <a:t>‹#›</a:t>
            </a:fld>
            <a:endParaRPr lang="en-GB"/>
          </a:p>
        </p:txBody>
      </p:sp>
    </p:spTree>
    <p:extLst>
      <p:ext uri="{BB962C8B-B14F-4D97-AF65-F5344CB8AC3E}">
        <p14:creationId xmlns="" xmlns:p14="http://schemas.microsoft.com/office/powerpoint/2010/main" val="1913719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Original</a:t>
            </a:r>
            <a:r>
              <a:rPr lang="en-GB" baseline="0" dirty="0" smtClean="0"/>
              <a:t> product launch 7 illnesses, pricing was a stab in the dark but had reviewable premiums.</a:t>
            </a:r>
            <a:endParaRPr lang="en-GB" dirty="0" smtClean="0"/>
          </a:p>
          <a:p>
            <a:endParaRPr lang="en-GB" dirty="0" smtClean="0"/>
          </a:p>
          <a:p>
            <a:r>
              <a:rPr lang="en-GB" dirty="0" err="1" smtClean="0"/>
              <a:t>Elixia</a:t>
            </a:r>
            <a:r>
              <a:rPr lang="en-GB" dirty="0" smtClean="0"/>
              <a:t>:</a:t>
            </a:r>
            <a:r>
              <a:rPr lang="en-GB" baseline="0" dirty="0" smtClean="0"/>
              <a:t> </a:t>
            </a:r>
            <a:r>
              <a:rPr lang="en-GB" dirty="0" smtClean="0"/>
              <a:t>Life threatening (Big 3 in</a:t>
            </a:r>
            <a:r>
              <a:rPr lang="en-GB" baseline="0" dirty="0" smtClean="0"/>
              <a:t> here) </a:t>
            </a:r>
            <a:r>
              <a:rPr lang="en-GB" dirty="0" smtClean="0"/>
              <a:t>, Disabling,</a:t>
            </a:r>
            <a:r>
              <a:rPr lang="en-GB" baseline="0" dirty="0" smtClean="0"/>
              <a:t> Traumatic  - eventually dropped last year.</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6</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steps involved in pricing a new conditions</a:t>
            </a:r>
            <a:r>
              <a:rPr lang="en-GB" baseline="0" dirty="0" smtClean="0"/>
              <a:t> from scratch.</a:t>
            </a:r>
            <a:endParaRPr lang="en-US" dirty="0"/>
          </a:p>
        </p:txBody>
      </p:sp>
      <p:sp>
        <p:nvSpPr>
          <p:cNvPr id="4" name="Slide Number Placeholder 3"/>
          <p:cNvSpPr>
            <a:spLocks noGrp="1"/>
          </p:cNvSpPr>
          <p:nvPr>
            <p:ph type="sldNum" sz="quarter" idx="10"/>
          </p:nvPr>
        </p:nvSpPr>
        <p:spPr/>
        <p:txBody>
          <a:bodyPr/>
          <a:lstStyle/>
          <a:p>
            <a:pPr>
              <a:defRPr/>
            </a:pPr>
            <a:fld id="{B2B6BB48-B7E6-4BBC-97F4-D26937E8A738}" type="slidenum">
              <a:rPr lang="en-US" smtClean="0"/>
              <a:pPr>
                <a:defRPr/>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Ten insurers include Mastectomy cover within their plans. They will only pay out if the entire breast is removed.  </a:t>
            </a:r>
          </a:p>
          <a:p>
            <a:r>
              <a:rPr lang="en-US" dirty="0" smtClean="0"/>
              <a:t/>
            </a:r>
            <a:br>
              <a:rPr lang="en-US" dirty="0" smtClean="0"/>
            </a:br>
            <a:endParaRPr lang="en-US" dirty="0" smtClean="0"/>
          </a:p>
          <a:p>
            <a:r>
              <a:rPr lang="en-US" dirty="0" smtClean="0"/>
              <a:t>Ageas pays the lower of 50% of the sum assured of £25,000 whereas </a:t>
            </a:r>
            <a:r>
              <a:rPr lang="en-US" dirty="0" err="1" smtClean="0"/>
              <a:t>PruProtect</a:t>
            </a:r>
            <a:r>
              <a:rPr lang="en-US" dirty="0" smtClean="0"/>
              <a:t> will pay 25% of the sum assured with no monetary limit. L&amp;G provides the lower of £25,000 and 25% of the sum assured whereas Aegon and Aviva offer the lower of £20,000 or 20% of the sum assured. Bright Grey and Friends Life pay out the lower of £12,500 or 12.5% like LV.  </a:t>
            </a:r>
            <a:br>
              <a:rPr lang="en-US" dirty="0" smtClean="0"/>
            </a:br>
            <a:endParaRPr lang="en-US" dirty="0" smtClean="0"/>
          </a:p>
          <a:p>
            <a:r>
              <a:rPr lang="en-US" dirty="0" smtClean="0"/>
              <a:t>Aviva, Bright Grey, Friends Life, LV and Scottish Provident extend their cover to include partial mastectomy, </a:t>
            </a:r>
            <a:r>
              <a:rPr lang="en-US" dirty="0" err="1" smtClean="0"/>
              <a:t>segmentectomy</a:t>
            </a:r>
            <a:r>
              <a:rPr lang="en-US" dirty="0" smtClean="0"/>
              <a:t> and lumpectomy which provides far greater potential for a claim. </a:t>
            </a:r>
            <a:r>
              <a:rPr lang="en-US" dirty="0" err="1" smtClean="0"/>
              <a:t>PruProtect</a:t>
            </a:r>
            <a:r>
              <a:rPr lang="en-US" dirty="0" smtClean="0"/>
              <a:t> also provides a 10% payment for lumpectomy, </a:t>
            </a:r>
            <a:r>
              <a:rPr lang="en-US" dirty="0" err="1" smtClean="0"/>
              <a:t>cystectomy</a:t>
            </a:r>
            <a:r>
              <a:rPr lang="en-US" dirty="0" smtClean="0"/>
              <a:t> or partial mastectomy.</a:t>
            </a:r>
            <a:br>
              <a:rPr lang="en-US" dirty="0" smtClean="0"/>
            </a:br>
            <a:r>
              <a:rPr lang="en-US" dirty="0" smtClean="0"/>
              <a:t/>
            </a:r>
            <a:br>
              <a:rPr lang="en-US" dirty="0" smtClean="0"/>
            </a:br>
            <a:r>
              <a:rPr lang="en-US" dirty="0" smtClean="0"/>
              <a:t>L&amp;G provides the lower of £25,000 and 25% of the sum assured whereas Aegon and Aviva offer the lower of £20,000 or 20% of the sum assured. Bright Grey and Friends Life pay out the lower of £12,500 or 12.5% like LV. </a:t>
            </a:r>
          </a:p>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21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GB" dirty="0" smtClean="0"/>
              <a:t>Good afternoon, thank you etc </a:t>
            </a:r>
          </a:p>
          <a:p>
            <a:pPr marL="228600" indent="-228600">
              <a:buNone/>
            </a:pPr>
            <a:r>
              <a:rPr lang="en-GB" dirty="0" smtClean="0"/>
              <a:t>Brief intro….</a:t>
            </a:r>
          </a:p>
          <a:p>
            <a:pPr marL="228600" indent="-228600">
              <a:buNone/>
            </a:pPr>
            <a:endParaRPr lang="en-GB" dirty="0" smtClean="0"/>
          </a:p>
          <a:p>
            <a:pPr marL="228600" indent="-228600">
              <a:buAutoNum type="arabicPeriod"/>
            </a:pPr>
            <a:r>
              <a:rPr lang="en-GB" dirty="0" smtClean="0"/>
              <a:t>Deciding what impairments to cover and generating</a:t>
            </a:r>
            <a:r>
              <a:rPr lang="en-GB" baseline="0" dirty="0" smtClean="0"/>
              <a:t> ideas for new conditions</a:t>
            </a:r>
          </a:p>
          <a:p>
            <a:pPr marL="228600" indent="-228600">
              <a:buAutoNum type="arabicPeriod"/>
            </a:pPr>
            <a:r>
              <a:rPr lang="en-GB" dirty="0" smtClean="0"/>
              <a:t>Design process itself, with real-life examples</a:t>
            </a:r>
          </a:p>
          <a:p>
            <a:pPr marL="228600" indent="-228600">
              <a:buAutoNum type="arabicPeriod"/>
            </a:pPr>
            <a:r>
              <a:rPr lang="en-GB" dirty="0" smtClean="0"/>
              <a:t>Practical implications</a:t>
            </a:r>
            <a:r>
              <a:rPr lang="en-GB" baseline="0" dirty="0" smtClean="0"/>
              <a:t> for both </a:t>
            </a:r>
            <a:r>
              <a:rPr lang="en-GB" dirty="0" smtClean="0"/>
              <a:t>Underwriting  and Claims</a:t>
            </a:r>
          </a:p>
          <a:p>
            <a:endParaRPr lang="en-GB" dirty="0" smtClean="0"/>
          </a:p>
          <a:p>
            <a:r>
              <a:rPr lang="en-GB" dirty="0" smtClean="0"/>
              <a:t>So within the next 20 minutes or so, if</a:t>
            </a:r>
            <a:r>
              <a:rPr lang="en-GB" baseline="0" dirty="0" smtClean="0"/>
              <a:t> you’re not already experts in developing new CI conditions, you will be!</a:t>
            </a:r>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22</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43000" y="685800"/>
            <a:ext cx="4572000" cy="3429000"/>
          </a:xfrm>
          <a:ln/>
        </p:spPr>
      </p:sp>
      <p:sp>
        <p:nvSpPr>
          <p:cNvPr id="73731" name="Rectangle 3"/>
          <p:cNvSpPr>
            <a:spLocks noGrp="1" noChangeArrowheads="1"/>
          </p:cNvSpPr>
          <p:nvPr>
            <p:ph type="body" idx="1"/>
          </p:nvPr>
        </p:nvSpPr>
        <p:spPr>
          <a:xfrm>
            <a:off x="913891" y="4343400"/>
            <a:ext cx="5030220" cy="4114800"/>
          </a:xfrm>
          <a:noFill/>
          <a:ln/>
        </p:spPr>
        <p:txBody>
          <a:bodyPr/>
          <a:lstStyle/>
          <a:p>
            <a:endParaRPr lang="en-CA"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Ideas can come from anywhere but these are the main sources</a:t>
            </a:r>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24</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Unless you’re making a structural change to your CI product design, new conditions</a:t>
            </a:r>
            <a:r>
              <a:rPr lang="en-GB" baseline="0" dirty="0" smtClean="0"/>
              <a:t> fall into three major categories…</a:t>
            </a:r>
          </a:p>
          <a:p>
            <a:endParaRPr lang="en-GB" baseline="0" dirty="0" smtClean="0"/>
          </a:p>
          <a:p>
            <a:pPr marL="228600" indent="-228600">
              <a:buAutoNum type="arabicPeriod"/>
            </a:pPr>
            <a:r>
              <a:rPr lang="en-GB" baseline="0" dirty="0" smtClean="0"/>
              <a:t>ABI +</a:t>
            </a:r>
          </a:p>
          <a:p>
            <a:pPr marL="228600" indent="-228600">
              <a:buAutoNum type="arabicPeriod"/>
            </a:pPr>
            <a:r>
              <a:rPr lang="en-GB" baseline="0" dirty="0" smtClean="0"/>
              <a:t>Full</a:t>
            </a:r>
          </a:p>
          <a:p>
            <a:pPr marL="228600" indent="-228600">
              <a:buAutoNum type="arabicPeriod"/>
            </a:pPr>
            <a:r>
              <a:rPr lang="en-GB" baseline="0" dirty="0" smtClean="0"/>
              <a:t>Partial</a:t>
            </a:r>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25</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26</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Obviously the customer is always at the heart of</a:t>
            </a:r>
            <a:r>
              <a:rPr lang="en-GB" baseline="0" dirty="0" smtClean="0"/>
              <a:t> our aims…</a:t>
            </a:r>
          </a:p>
          <a:p>
            <a:endParaRPr lang="en-GB" baseline="0" dirty="0" smtClean="0"/>
          </a:p>
          <a:p>
            <a:r>
              <a:rPr lang="en-GB" baseline="0" dirty="0" smtClean="0"/>
              <a:t>It could start anywhere and in practice it’s much more complicated than implied by the arrows. The process is largely iterative and can go through several variations e.g. if price too high make the definition stricter….</a:t>
            </a:r>
          </a:p>
          <a:p>
            <a:endParaRPr lang="en-GB" baseline="0" dirty="0" smtClean="0"/>
          </a:p>
          <a:p>
            <a:r>
              <a:rPr lang="en-GB" dirty="0" smtClean="0"/>
              <a:t>The process is further complicated</a:t>
            </a:r>
            <a:r>
              <a:rPr lang="en-GB" baseline="0" dirty="0" smtClean="0"/>
              <a:t> as more than one reinsurer is often involved.</a:t>
            </a:r>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27</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A457EC0-FFFE-4ABF-8FCA-3A48A3CCB74C}" type="slidenum">
              <a:rPr lang="en-US" smtClean="0"/>
              <a:pPr/>
              <a:t>28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Recap on key design points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161 Conditions</a:t>
            </a:r>
          </a:p>
          <a:p>
            <a:r>
              <a:rPr lang="en-GB" dirty="0" smtClean="0"/>
              <a:t>6 tiers of payout</a:t>
            </a:r>
            <a:r>
              <a:rPr lang="en-GB" baseline="0" dirty="0" smtClean="0"/>
              <a:t> (from 10% to 100%)</a:t>
            </a:r>
          </a:p>
          <a:p>
            <a:r>
              <a:rPr lang="en-GB" baseline="0" dirty="0" smtClean="0"/>
              <a:t>Advised </a:t>
            </a:r>
            <a:r>
              <a:rPr lang="en-GB" baseline="0" dirty="0" err="1" smtClean="0"/>
              <a:t>distriubution</a:t>
            </a:r>
            <a:r>
              <a:rPr lang="en-GB" baseline="0" dirty="0" smtClean="0"/>
              <a:t> with full underwriting</a:t>
            </a:r>
          </a:p>
          <a:p>
            <a:endParaRPr lang="en-GB" baseline="0" dirty="0" smtClean="0"/>
          </a:p>
          <a:p>
            <a:endParaRPr lang="en-GB" baseline="0" dirty="0" smtClean="0"/>
          </a:p>
          <a:p>
            <a:endParaRPr lang="en-GB" baseline="0" dirty="0" smtClean="0"/>
          </a:p>
          <a:p>
            <a:r>
              <a:rPr lang="en-GB" baseline="0" dirty="0" smtClean="0"/>
              <a:t>5 Conditions</a:t>
            </a:r>
          </a:p>
          <a:p>
            <a:r>
              <a:rPr lang="en-GB" baseline="0" dirty="0" smtClean="0"/>
              <a:t>Average new business process = 7 </a:t>
            </a:r>
            <a:r>
              <a:rPr lang="en-GB" baseline="0" dirty="0" err="1" smtClean="0"/>
              <a:t>mins</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7</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Designing a CI definition all boils down when</a:t>
            </a:r>
            <a:r>
              <a:rPr lang="en-US" baseline="0" dirty="0" smtClean="0"/>
              <a:t> you payout.  This will drive the price </a:t>
            </a:r>
            <a:r>
              <a:rPr lang="en-US" dirty="0" smtClean="0"/>
              <a:t>to This slide is about how much cover to give under each CI definition</a:t>
            </a:r>
          </a:p>
        </p:txBody>
      </p:sp>
      <p:sp>
        <p:nvSpPr>
          <p:cNvPr id="4" name="Slide Number Placeholder 3"/>
          <p:cNvSpPr>
            <a:spLocks noGrp="1"/>
          </p:cNvSpPr>
          <p:nvPr>
            <p:ph type="sldNum" sz="quarter" idx="10"/>
          </p:nvPr>
        </p:nvSpPr>
        <p:spPr/>
        <p:txBody>
          <a:bodyPr/>
          <a:lstStyle/>
          <a:p>
            <a:fld id="{344C78E5-7793-4484-8692-675043F68069}" type="slidenum">
              <a:rPr lang="en-GB" smtClean="0"/>
              <a:pPr/>
              <a:t>29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A457EC0-FFFE-4ABF-8FCA-3A48A3CCB74C}" type="slidenum">
              <a:rPr lang="en-US" smtClean="0"/>
              <a:pPr/>
              <a:t>30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Recap on key design points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A457EC0-FFFE-4ABF-8FCA-3A48A3CCB74C}" type="slidenum">
              <a:rPr lang="en-US" smtClean="0"/>
              <a:pPr/>
              <a:t>31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Covering every mastectomy for 100% payment could hike basic female premium rates by about 4%.  This would be unacceptable. Therefore, restricted:</a:t>
            </a:r>
          </a:p>
          <a:p>
            <a:pPr marL="228600" indent="-228600" eaLnBrk="1" hangingPunct="1">
              <a:buAutoNum type="alphaLcParenR"/>
            </a:pPr>
            <a:r>
              <a:rPr lang="en-US" dirty="0" smtClean="0"/>
              <a:t>Partial payment only</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DCIS only</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Every</a:t>
            </a:r>
            <a:r>
              <a:rPr lang="en-US" baseline="0" dirty="0" smtClean="0"/>
              <a:t> word makes a difference.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It goes without saying need to keep the wordings short and user-friendly.</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Customize accordingly e.g. life insured vs policyholder vs member etc</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What isn’t covered:</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DCIS treated by lumpectomy and/or radiotherapy</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LCIS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indent="-228600" eaLnBrk="1" hangingPunct="1">
              <a:buNone/>
            </a:pPr>
            <a:endParaRPr lang="en-US" dirty="0" smtClean="0"/>
          </a:p>
          <a:p>
            <a:pPr marL="228600" indent="-228600" eaLnBrk="1" hangingPunct="1">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A457EC0-FFFE-4ABF-8FCA-3A48A3CCB74C}" type="slidenum">
              <a:rPr lang="en-US" smtClean="0"/>
              <a:pPr/>
              <a:t>32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What isn’t covered:</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DCIS treated by lumpectomy and/or radiotherapy</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LCIS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Some</a:t>
            </a:r>
            <a:r>
              <a:rPr lang="en-US" baseline="0" dirty="0" smtClean="0"/>
              <a:t> definitions allow for payment even if there is no lumpectomy</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Other definitions pay out for mastectomy even if it was performed for LCIS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While a third definition pays out for lumpectomy for LCIS – this is obviously the most expensive option.</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It’s a controversial area as it depends on your views about what the customer wants and what they are prepared to pay. My view is LCIS treated by lumpectomy is not a critical illness.</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What will we cover next a pimple on the bottom?</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228600" indent="-228600" eaLnBrk="1" hangingPunct="1">
              <a:buNone/>
            </a:pPr>
            <a:endParaRPr lang="en-US" dirty="0" smtClean="0"/>
          </a:p>
          <a:p>
            <a:pPr marL="228600" indent="-228600" eaLnBrk="1" hangingPunct="1">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A457EC0-FFFE-4ABF-8FCA-3A48A3CCB74C}" type="slidenum">
              <a:rPr lang="en-US" smtClean="0"/>
              <a:pPr/>
              <a:t>33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228600" indent="-228600" eaLnBrk="1" hangingPunct="1">
              <a:buNone/>
            </a:pPr>
            <a:r>
              <a:rPr lang="en-US" dirty="0" smtClean="0"/>
              <a:t>No treatment</a:t>
            </a:r>
            <a:r>
              <a:rPr lang="en-US" baseline="0" dirty="0" smtClean="0"/>
              <a:t> restriction</a:t>
            </a:r>
          </a:p>
          <a:p>
            <a:pPr marL="228600" indent="-228600" eaLnBrk="1" hangingPunct="1">
              <a:buNone/>
            </a:pPr>
            <a:endParaRPr lang="en-US" baseline="0" dirty="0" smtClean="0"/>
          </a:p>
          <a:p>
            <a:pPr marL="228600" indent="-228600" eaLnBrk="1" hangingPunct="1">
              <a:buNone/>
            </a:pPr>
            <a:r>
              <a:rPr lang="en-US" baseline="0" dirty="0" smtClean="0"/>
              <a:t>But note restricted to only one payment</a:t>
            </a:r>
          </a:p>
          <a:p>
            <a:pPr marL="228600" indent="-228600" eaLnBrk="1" hangingPunct="1">
              <a:buNone/>
            </a:pPr>
            <a:endParaRPr lang="en-US" baseline="0" dirty="0" smtClean="0"/>
          </a:p>
          <a:p>
            <a:pPr marL="228600" indent="-228600" eaLnBrk="1" hangingPunct="1">
              <a:buNone/>
            </a:pPr>
            <a:r>
              <a:rPr lang="en-US" baseline="0" dirty="0" smtClean="0"/>
              <a:t>Also specifically exclude stage Ta to avoid any doubt</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you’ve completed your product</a:t>
            </a:r>
            <a:r>
              <a:rPr lang="en-GB" baseline="0" dirty="0" smtClean="0"/>
              <a:t> </a:t>
            </a:r>
            <a:r>
              <a:rPr lang="en-GB" dirty="0" smtClean="0"/>
              <a:t>design – what next?</a:t>
            </a:r>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34</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35</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36</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Many thanks to Mr Grant in the audience who helped me to devise this slide and has</a:t>
            </a:r>
            <a:r>
              <a:rPr lang="en-GB" baseline="0" dirty="0" smtClean="0"/>
              <a:t> agreed to field any of your difficult claims related questions.</a:t>
            </a:r>
          </a:p>
          <a:p>
            <a:endParaRPr lang="en-GB" dirty="0" smtClean="0"/>
          </a:p>
          <a:p>
            <a:r>
              <a:rPr lang="en-GB" dirty="0" smtClean="0"/>
              <a:t>The effective date of implementation is key. Not always black</a:t>
            </a:r>
            <a:r>
              <a:rPr lang="en-GB" baseline="0" dirty="0" smtClean="0"/>
              <a:t> and white as some new conditions are introduced retrospectively.   Another example is using quote date rather and policy in-force date.</a:t>
            </a:r>
          </a:p>
          <a:p>
            <a:endParaRPr lang="en-GB" baseline="0" dirty="0" smtClean="0"/>
          </a:p>
          <a:p>
            <a:r>
              <a:rPr lang="en-GB" baseline="0" dirty="0" smtClean="0"/>
              <a:t>Evidence requirements and philosophy guidelines may need to be updated with amendments to claim forms, target GP reports etc.</a:t>
            </a:r>
          </a:p>
          <a:p>
            <a:endParaRPr lang="en-GB" baseline="0" dirty="0" smtClean="0"/>
          </a:p>
          <a:p>
            <a:r>
              <a:rPr lang="en-GB" baseline="0" dirty="0" smtClean="0"/>
              <a:t>Communication of the details to the rest of the claims team is vital. Hopefully the definition wording will be crystal clear as to when a claim is valid, whether it’s partial or full, additional or accelerated etc. etc.  Nevertheless, it’s worthwhile going through the new definitions to make sure everybody </a:t>
            </a:r>
            <a:r>
              <a:rPr lang="en-GB" baseline="0" dirty="0" err="1" smtClean="0"/>
              <a:t>interpretes</a:t>
            </a:r>
            <a:r>
              <a:rPr lang="en-GB" baseline="0" dirty="0" smtClean="0"/>
              <a:t> the wording in the same way.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37</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38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Source:</a:t>
            </a:r>
            <a:r>
              <a:rPr lang="en-GB" baseline="0" dirty="0" smtClean="0"/>
              <a:t> L&amp;G Policy History (Counting HIV only ever as 1 definition) http://www.legalandgeneral.com/library/protection/adviser-guide/W13466.pdf</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B6BB48-B7E6-4BBC-97F4-D26937E8A738}"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12 companies</a:t>
            </a:r>
            <a:r>
              <a:rPr lang="en-GB" baseline="0" dirty="0" smtClean="0"/>
              <a:t> have become 8:</a:t>
            </a:r>
          </a:p>
          <a:p>
            <a:pPr>
              <a:buFont typeface="Arial" charset="0"/>
              <a:buChar char="•"/>
            </a:pPr>
            <a:r>
              <a:rPr lang="en-GB" baseline="0" dirty="0" smtClean="0"/>
              <a:t>3-&gt;1 , Friends Life</a:t>
            </a:r>
          </a:p>
          <a:p>
            <a:pPr>
              <a:buFont typeface="Arial" charset="0"/>
              <a:buChar char="•"/>
            </a:pPr>
            <a:r>
              <a:rPr lang="en-GB" baseline="0" dirty="0" smtClean="0"/>
              <a:t>No Progress</a:t>
            </a:r>
          </a:p>
          <a:p>
            <a:pPr>
              <a:buFont typeface="Arial" charset="0"/>
              <a:buChar char="•"/>
            </a:pPr>
            <a:endParaRPr lang="en-GB" baseline="0" dirty="0" smtClean="0"/>
          </a:p>
          <a:p>
            <a:pPr>
              <a:buFont typeface="Arial" charset="0"/>
              <a:buNone/>
            </a:pPr>
            <a:r>
              <a:rPr lang="en-GB" baseline="0" dirty="0" smtClean="0"/>
              <a:t>No Aegon -&gt; I wonder why ..... 40 full (including TI and TPD) , 1 partial (Mastectomy) </a:t>
            </a:r>
          </a:p>
          <a:p>
            <a:pPr>
              <a:buFont typeface="Arial" charset="0"/>
              <a:buNone/>
            </a:pPr>
            <a:endParaRPr lang="en-GB" baseline="0" dirty="0" smtClean="0"/>
          </a:p>
          <a:p>
            <a:pPr>
              <a:buFont typeface="Arial" charset="0"/>
              <a:buNone/>
            </a:pPr>
            <a:r>
              <a:rPr lang="en-GB" baseline="0" dirty="0" smtClean="0"/>
              <a:t>Children’s CI not in these numbers.</a:t>
            </a:r>
          </a:p>
          <a:p>
            <a:pPr>
              <a:buFont typeface="Arial" charset="0"/>
              <a:buNone/>
            </a:pPr>
            <a:endParaRPr lang="en-GB" baseline="0" dirty="0" smtClean="0"/>
          </a:p>
          <a:p>
            <a:pPr>
              <a:buFont typeface="Arial" charset="0"/>
              <a:buNone/>
            </a:pPr>
            <a:r>
              <a:rPr lang="en-GB" baseline="0" dirty="0" smtClean="0"/>
              <a:t>Note: new Row added – definitions resulting in partial payments.....</a:t>
            </a:r>
          </a:p>
          <a:p>
            <a:pPr>
              <a:buFont typeface="Arial" charset="0"/>
              <a:buNone/>
            </a:pPr>
            <a:endParaRPr lang="en-GB" baseline="0" dirty="0" smtClean="0"/>
          </a:p>
          <a:p>
            <a:pPr>
              <a:buFont typeface="Arial" charset="0"/>
              <a:buNone/>
            </a:pPr>
            <a:endParaRPr lang="en-GB" baseline="0" dirty="0" smtClean="0"/>
          </a:p>
          <a:p>
            <a:pPr>
              <a:buFont typeface="Arial" charset="0"/>
              <a:buNone/>
            </a:pPr>
            <a:r>
              <a:rPr lang="en-GB" baseline="0" dirty="0" smtClean="0"/>
              <a:t>Note this is moving towards a severity based product but will be ever get a main stream severity based product?</a:t>
            </a:r>
          </a:p>
        </p:txBody>
      </p:sp>
      <p:sp>
        <p:nvSpPr>
          <p:cNvPr id="4" name="Slide Number Placeholder 3"/>
          <p:cNvSpPr>
            <a:spLocks noGrp="1"/>
          </p:cNvSpPr>
          <p:nvPr>
            <p:ph type="sldNum" sz="quarter" idx="10"/>
          </p:nvPr>
        </p:nvSpPr>
        <p:spPr/>
        <p:txBody>
          <a:bodyPr/>
          <a:lstStyle/>
          <a:p>
            <a:fld id="{344C78E5-7793-4484-8692-675043F68069}" type="slidenum">
              <a:rPr lang="en-GB" smtClean="0"/>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is driving this</a:t>
            </a:r>
            <a:r>
              <a:rPr lang="en-GB" baseline="0" dirty="0" smtClean="0"/>
              <a:t> change in the market</a:t>
            </a:r>
            <a:endParaRPr lang="en-GB" dirty="0" smtClean="0"/>
          </a:p>
          <a:p>
            <a:endParaRPr lang="en-GB" dirty="0" smtClean="0"/>
          </a:p>
          <a:p>
            <a:r>
              <a:rPr lang="en-GB" dirty="0" smtClean="0"/>
              <a:t>Most companies would probably say they</a:t>
            </a:r>
            <a:r>
              <a:rPr lang="en-GB" baseline="0" dirty="0" smtClean="0"/>
              <a:t> don’t want to keep on adding more and more conditions but they feel compelled to by the comparison services – but is it in the customers best interests – ever more complex.</a:t>
            </a:r>
          </a:p>
          <a:p>
            <a:endParaRPr lang="en-GB" baseline="0" dirty="0" smtClean="0"/>
          </a:p>
          <a:p>
            <a:endParaRPr lang="en-GB" baseline="0" dirty="0" smtClean="0"/>
          </a:p>
          <a:p>
            <a:r>
              <a:rPr lang="en-GB" baseline="0" dirty="0" smtClean="0"/>
              <a:t>Helped consumer confidence and advisor confidence – and helped to restore trust in the market.  Certainly not getting watchdog stories every few months.  Came at a hard time for the market through the recession.</a:t>
            </a:r>
          </a:p>
          <a:p>
            <a:endParaRPr lang="en-GB" baseline="0" dirty="0" smtClean="0"/>
          </a:p>
          <a:p>
            <a:r>
              <a:rPr lang="en-GB" baseline="0" dirty="0" smtClean="0"/>
              <a:t>Published claim statistics, 2004 </a:t>
            </a:r>
            <a:r>
              <a:rPr lang="en-GB" baseline="0" dirty="0" err="1" smtClean="0"/>
              <a:t>lifesearch</a:t>
            </a:r>
            <a:r>
              <a:rPr lang="en-GB" baseline="0" dirty="0" smtClean="0"/>
              <a:t> started calling for this. 2006 80.8% in 2009 it was 90.6%</a:t>
            </a:r>
          </a:p>
          <a:p>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B6BB48-B7E6-4BBC-97F4-D26937E8A73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B6BB48-B7E6-4BBC-97F4-D26937E8A738}"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Don’t forget about lapse rates too.</a:t>
            </a:r>
            <a:endParaRPr lang="en-GB" dirty="0"/>
          </a:p>
        </p:txBody>
      </p:sp>
      <p:sp>
        <p:nvSpPr>
          <p:cNvPr id="4" name="Slide Number Placeholder 3"/>
          <p:cNvSpPr>
            <a:spLocks noGrp="1"/>
          </p:cNvSpPr>
          <p:nvPr>
            <p:ph type="sldNum" sz="quarter" idx="10"/>
          </p:nvPr>
        </p:nvSpPr>
        <p:spPr/>
        <p:txBody>
          <a:bodyPr/>
          <a:lstStyle/>
          <a:p>
            <a:fld id="{344C78E5-7793-4484-8692-675043F68069}"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
        <p:cNvGrpSpPr/>
        <p:nvPr/>
      </p:nvGrpSpPr>
      <p:grpSpPr>
        <a:xfrm>
          <a:off x="0" y="0"/>
          <a:ext cx="0" cy="0"/>
          <a:chOff x="0" y="0"/>
          <a:chExt cx="0" cy="0"/>
        </a:xfrm>
      </p:grpSpPr>
      <p:sp>
        <p:nvSpPr>
          <p:cNvPr id="10" name="Rectangle 9"/>
          <p:cNvSpPr>
            <a:spLocks/>
          </p:cNvSpPr>
          <p:nvPr userDrawn="1">
            <p:custDataLst>
              <p:tags r:id="rId1"/>
            </p:custDataLst>
          </p:nvPr>
        </p:nvSpPr>
        <p:spPr bwMode="gray">
          <a:xfrm>
            <a:off x="0" y="2971800"/>
            <a:ext cx="9144000" cy="2065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itchFamily="34" charset="0"/>
              <a:cs typeface="Arial" pitchFamily="34" charset="0"/>
            </a:endParaRPr>
          </a:p>
        </p:txBody>
      </p:sp>
      <p:sp>
        <p:nvSpPr>
          <p:cNvPr id="3" name="Subtitle 2"/>
          <p:cNvSpPr>
            <a:spLocks noGrp="1"/>
          </p:cNvSpPr>
          <p:nvPr>
            <p:ph type="subTitle" idx="1"/>
          </p:nvPr>
        </p:nvSpPr>
        <p:spPr>
          <a:xfrm>
            <a:off x="539750" y="4004468"/>
            <a:ext cx="8064500"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7" name="Footer Placeholder 6"/>
          <p:cNvSpPr>
            <a:spLocks noGrp="1"/>
          </p:cNvSpPr>
          <p:nvPr>
            <p:ph type="ftr" sz="quarter" idx="10"/>
          </p:nvPr>
        </p:nvSpPr>
        <p:spPr/>
        <p:txBody>
          <a:bodyPr/>
          <a:lstStyle>
            <a:lvl1pPr>
              <a:defRPr>
                <a:latin typeface="Arial" pitchFamily="34" charset="0"/>
                <a:cs typeface="Arial" pitchFamily="34" charset="0"/>
              </a:defRPr>
            </a:lvl1pPr>
          </a:lstStyle>
          <a:p>
            <a:r>
              <a:rPr lang="en-US" noProof="0" smtClean="0"/>
              <a:t>The Changing CI Proposition  |  19 June 2012</a:t>
            </a:r>
            <a:endParaRPr lang="en-GB" noProof="0"/>
          </a:p>
        </p:txBody>
      </p:sp>
      <p:sp>
        <p:nvSpPr>
          <p:cNvPr id="9" name="Title 8"/>
          <p:cNvSpPr>
            <a:spLocks noGrp="1"/>
          </p:cNvSpPr>
          <p:nvPr>
            <p:ph type="title"/>
          </p:nvPr>
        </p:nvSpPr>
        <p:spPr>
          <a:xfrm>
            <a:off x="539750" y="3068960"/>
            <a:ext cx="8064500" cy="864096"/>
          </a:xfrm>
        </p:spPr>
        <p:txBody>
          <a:bodyPr anchor="b" anchorCtr="0"/>
          <a:lstStyle>
            <a:lvl1pPr>
              <a:defRPr sz="3600" b="1">
                <a:solidFill>
                  <a:srgbClr val="E31B23"/>
                </a:solidFill>
                <a:latin typeface="Arial" pitchFamily="34" charset="0"/>
                <a:cs typeface="Arial" pitchFamily="34" charset="0"/>
              </a:defRPr>
            </a:lvl1pPr>
          </a:lstStyle>
          <a:p>
            <a:r>
              <a:rPr lang="en-GB" noProof="0" smtClean="0"/>
              <a:t>Click to edit Master title style</a:t>
            </a:r>
            <a:endParaRPr lang="en-GB" noProof="0"/>
          </a:p>
        </p:txBody>
      </p:sp>
      <p:sp>
        <p:nvSpPr>
          <p:cNvPr id="12" name="Picture Placeholder 11"/>
          <p:cNvSpPr>
            <a:spLocks noGrp="1"/>
          </p:cNvSpPr>
          <p:nvPr>
            <p:ph type="pic" sz="quarter" idx="11" hasCustomPrompt="1"/>
          </p:nvPr>
        </p:nvSpPr>
        <p:spPr>
          <a:xfrm>
            <a:off x="0" y="692696"/>
            <a:ext cx="9144000" cy="2279105"/>
          </a:xfrm>
        </p:spPr>
        <p:txBody>
          <a:bodyPr/>
          <a:lstStyle>
            <a:lvl1pPr marL="0" indent="0">
              <a:buFontTx/>
              <a:buNone/>
              <a:defRPr sz="1600" baseline="0">
                <a:latin typeface="Arial" pitchFamily="34" charset="0"/>
                <a:cs typeface="Arial" pitchFamily="34" charset="0"/>
              </a:defRPr>
            </a:lvl1pPr>
          </a:lstStyle>
          <a:p>
            <a:r>
              <a:rPr lang="en-GB" noProof="0" smtClean="0"/>
              <a:t>Click icon to browse for a picture or use the RGA image gallery</a:t>
            </a:r>
            <a:endParaRPr lang="en-GB" noProof="0"/>
          </a:p>
        </p:txBody>
      </p:sp>
      <p:sp>
        <p:nvSpPr>
          <p:cNvPr id="14" name="Text Placeholder 13"/>
          <p:cNvSpPr>
            <a:spLocks noGrp="1"/>
          </p:cNvSpPr>
          <p:nvPr>
            <p:ph type="body" sz="quarter" idx="12"/>
          </p:nvPr>
        </p:nvSpPr>
        <p:spPr>
          <a:xfrm>
            <a:off x="539750" y="5300663"/>
            <a:ext cx="4032250"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5" name="Text Placeholder 13"/>
          <p:cNvSpPr>
            <a:spLocks noGrp="1"/>
          </p:cNvSpPr>
          <p:nvPr>
            <p:ph type="body" sz="quarter" idx="13"/>
          </p:nvPr>
        </p:nvSpPr>
        <p:spPr>
          <a:xfrm>
            <a:off x="539750" y="5454552"/>
            <a:ext cx="4032250"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Tree>
    <p:extLst>
      <p:ext uri="{BB962C8B-B14F-4D97-AF65-F5344CB8AC3E}">
        <p14:creationId xmlns="" xmlns:p14="http://schemas.microsoft.com/office/powerpoint/2010/main" val="81140602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pty" type="blank" preserve="1">
  <p:cSld name="Empty">
    <p:spTree>
      <p:nvGrpSpPr>
        <p:cNvPr id="1" name=""/>
        <p:cNvGrpSpPr/>
        <p:nvPr/>
      </p:nvGrpSpPr>
      <p:grpSpPr>
        <a:xfrm>
          <a:off x="0" y="0"/>
          <a:ext cx="0" cy="0"/>
          <a:chOff x="0" y="0"/>
          <a:chExt cx="0" cy="0"/>
        </a:xfrm>
      </p:grpSpPr>
      <p:sp>
        <p:nvSpPr>
          <p:cNvPr id="2" name="Rectangle 1"/>
          <p:cNvSpPr/>
          <p:nvPr userDrawn="1">
            <p:custDataLst>
              <p:tags r:id="rId1"/>
            </p:custDataLst>
          </p:nvPr>
        </p:nvSpPr>
        <p:spPr bwMode="gray">
          <a:xfrm>
            <a:off x="0" y="685800"/>
            <a:ext cx="9144000" cy="617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latin typeface="Arial" pitchFamily="34" charset="0"/>
              <a:cs typeface="Arial" pitchFamily="34" charset="0"/>
            </a:endParaRPr>
          </a:p>
        </p:txBody>
      </p:sp>
      <p:sp>
        <p:nvSpPr>
          <p:cNvPr id="6" name="Slide Number Placeholder 5"/>
          <p:cNvSpPr>
            <a:spLocks noGrp="1"/>
          </p:cNvSpPr>
          <p:nvPr>
            <p:ph type="sldNum" sz="quarter" idx="11"/>
          </p:nvPr>
        </p:nvSpPr>
        <p:spPr/>
        <p:txBody>
          <a:bodyPr/>
          <a:lstStyle/>
          <a:p>
            <a:fld id="{F5C8800B-C458-43CB-AF28-AB0A3A2C1213}" type="slidenum">
              <a:rPr lang="en-GB" noProof="0" smtClean="0"/>
              <a:pPr/>
              <a:t>‹#›</a:t>
            </a:fld>
            <a:endParaRPr lang="en-GB" noProof="0"/>
          </a:p>
        </p:txBody>
      </p:sp>
    </p:spTree>
    <p:extLst>
      <p:ext uri="{BB962C8B-B14F-4D97-AF65-F5344CB8AC3E}">
        <p14:creationId xmlns="" xmlns:p14="http://schemas.microsoft.com/office/powerpoint/2010/main" val="70103898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smtClean="0"/>
              <a:t>Click to edit Master title style</a:t>
            </a:r>
            <a:endParaRPr lang="en-GB" noProof="0"/>
          </a:p>
        </p:txBody>
      </p:sp>
      <p:sp>
        <p:nvSpPr>
          <p:cNvPr id="8" name="Slide Number Placeholder 7"/>
          <p:cNvSpPr>
            <a:spLocks noGrp="1"/>
          </p:cNvSpPr>
          <p:nvPr>
            <p:ph type="sldNum" sz="quarter" idx="11"/>
          </p:nvPr>
        </p:nvSpPr>
        <p:spPr/>
        <p:txBody>
          <a:bodyPr/>
          <a:lstStyle/>
          <a:p>
            <a:fld id="{F5C8800B-C458-43CB-AF28-AB0A3A2C1213}" type="slidenum">
              <a:rPr lang="en-GB" noProof="0" smtClean="0"/>
              <a:pPr/>
              <a:t>‹#›</a:t>
            </a:fld>
            <a:endParaRPr lang="en-GB" noProof="0"/>
          </a:p>
        </p:txBody>
      </p:sp>
    </p:spTree>
    <p:extLst>
      <p:ext uri="{BB962C8B-B14F-4D97-AF65-F5344CB8AC3E}">
        <p14:creationId xmlns="" xmlns:p14="http://schemas.microsoft.com/office/powerpoint/2010/main" val="104967901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sldNum" sz="quarter" idx="10"/>
          </p:nvPr>
        </p:nvSpPr>
        <p:spPr>
          <a:ln/>
        </p:spPr>
        <p:txBody>
          <a:bodyPr/>
          <a:lstStyle>
            <a:lvl1pPr>
              <a:defRPr/>
            </a:lvl1pPr>
          </a:lstStyle>
          <a:p>
            <a:pPr>
              <a:defRPr/>
            </a:pPr>
            <a:fld id="{6134A719-026C-4586-AEDC-D56FAB50F6C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42900"/>
            <a:ext cx="8458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85900"/>
            <a:ext cx="3732213" cy="437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0413" y="1485900"/>
            <a:ext cx="3733800"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0413" y="3746500"/>
            <a:ext cx="3733800" cy="2109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939088" y="6181725"/>
            <a:ext cx="914400" cy="476250"/>
          </a:xfrm>
        </p:spPr>
        <p:txBody>
          <a:bodyPr/>
          <a:lstStyle>
            <a:lvl1pPr>
              <a:defRPr/>
            </a:lvl1pPr>
          </a:lstStyle>
          <a:p>
            <a:fld id="{CA29E705-E0A3-4AD3-9024-9EBA9E470E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itle 8"/>
          <p:cNvSpPr>
            <a:spLocks noGrp="1"/>
          </p:cNvSpPr>
          <p:nvPr>
            <p:ph type="title"/>
          </p:nvPr>
        </p:nvSpPr>
        <p:spPr/>
        <p:txBody>
          <a:bodyPr/>
          <a:lstStyle/>
          <a:p>
            <a:r>
              <a:rPr lang="en-GB" noProof="0" smtClean="0"/>
              <a:t>Click to edit Master title style</a:t>
            </a:r>
            <a:endParaRPr lang="en-GB" noProof="0"/>
          </a:p>
        </p:txBody>
      </p:sp>
      <p:sp>
        <p:nvSpPr>
          <p:cNvPr id="11" name="Slide Number Placeholder 10"/>
          <p:cNvSpPr>
            <a:spLocks noGrp="1"/>
          </p:cNvSpPr>
          <p:nvPr>
            <p:ph type="sldNum" sz="quarter" idx="11"/>
          </p:nvPr>
        </p:nvSpPr>
        <p:spPr/>
        <p:txBody>
          <a:bodyPr/>
          <a:lstStyle/>
          <a:p>
            <a:fld id="{F5C8800B-C458-43CB-AF28-AB0A3A2C1213}" type="slidenum">
              <a:rPr lang="en-GB" noProof="0" smtClean="0"/>
              <a:pPr/>
              <a:t>‹#›</a:t>
            </a:fld>
            <a:endParaRPr lang="en-GB" noProof="0"/>
          </a:p>
        </p:txBody>
      </p:sp>
      <p:sp>
        <p:nvSpPr>
          <p:cNvPr id="13" name="Text Placeholder 12"/>
          <p:cNvSpPr>
            <a:spLocks noGrp="1"/>
          </p:cNvSpPr>
          <p:nvPr>
            <p:ph type="body" sz="quarter" idx="12"/>
          </p:nvPr>
        </p:nvSpPr>
        <p:spPr>
          <a:xfrm>
            <a:off x="539750" y="1412875"/>
            <a:ext cx="8064500"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GB" noProof="0" smtClean="0"/>
              <a:t>Click to edit Master text styles</a:t>
            </a:r>
          </a:p>
        </p:txBody>
      </p:sp>
    </p:spTree>
    <p:extLst>
      <p:ext uri="{BB962C8B-B14F-4D97-AF65-F5344CB8AC3E}">
        <p14:creationId xmlns="" xmlns:p14="http://schemas.microsoft.com/office/powerpoint/2010/main" val="220537063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
        <p:cNvGrpSpPr/>
        <p:nvPr/>
      </p:nvGrpSpPr>
      <p:grpSpPr>
        <a:xfrm>
          <a:off x="0" y="0"/>
          <a:ext cx="0" cy="0"/>
          <a:chOff x="0" y="0"/>
          <a:chExt cx="0" cy="0"/>
        </a:xfrm>
      </p:grpSpPr>
      <p:sp>
        <p:nvSpPr>
          <p:cNvPr id="10" name="Rectangle 9"/>
          <p:cNvSpPr>
            <a:spLocks/>
          </p:cNvSpPr>
          <p:nvPr userDrawn="1">
            <p:custDataLst>
              <p:tags r:id="rId1"/>
            </p:custDataLst>
          </p:nvPr>
        </p:nvSpPr>
        <p:spPr bwMode="gray">
          <a:xfrm>
            <a:off x="0" y="2971800"/>
            <a:ext cx="9144000" cy="2065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itchFamily="34" charset="0"/>
              <a:cs typeface="Arial" pitchFamily="34" charset="0"/>
            </a:endParaRPr>
          </a:p>
        </p:txBody>
      </p:sp>
      <p:sp>
        <p:nvSpPr>
          <p:cNvPr id="3" name="Subtitle 2"/>
          <p:cNvSpPr>
            <a:spLocks noGrp="1"/>
          </p:cNvSpPr>
          <p:nvPr>
            <p:ph type="subTitle" idx="1"/>
          </p:nvPr>
        </p:nvSpPr>
        <p:spPr>
          <a:xfrm>
            <a:off x="539750" y="4004468"/>
            <a:ext cx="8064500"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7" name="Footer Placeholder 6"/>
          <p:cNvSpPr>
            <a:spLocks noGrp="1"/>
          </p:cNvSpPr>
          <p:nvPr>
            <p:ph type="ftr" sz="quarter" idx="10"/>
          </p:nvPr>
        </p:nvSpPr>
        <p:spPr/>
        <p:txBody>
          <a:bodyPr/>
          <a:lstStyle>
            <a:lvl1pPr>
              <a:defRPr>
                <a:latin typeface="Arial" pitchFamily="34" charset="0"/>
                <a:cs typeface="Arial" pitchFamily="34" charset="0"/>
              </a:defRPr>
            </a:lvl1pPr>
          </a:lstStyle>
          <a:p>
            <a:r>
              <a:rPr lang="en-US" noProof="0" smtClean="0"/>
              <a:t>The Changing CI Proposition  |  19 June 2012</a:t>
            </a:r>
            <a:endParaRPr lang="en-GB" noProof="0"/>
          </a:p>
        </p:txBody>
      </p:sp>
      <p:sp>
        <p:nvSpPr>
          <p:cNvPr id="9" name="Title 8"/>
          <p:cNvSpPr>
            <a:spLocks noGrp="1"/>
          </p:cNvSpPr>
          <p:nvPr>
            <p:ph type="title"/>
          </p:nvPr>
        </p:nvSpPr>
        <p:spPr>
          <a:xfrm>
            <a:off x="539750" y="3068960"/>
            <a:ext cx="8064500" cy="864096"/>
          </a:xfrm>
        </p:spPr>
        <p:txBody>
          <a:bodyPr anchor="b" anchorCtr="0"/>
          <a:lstStyle>
            <a:lvl1pPr>
              <a:defRPr sz="3600" b="1">
                <a:solidFill>
                  <a:srgbClr val="E31B23"/>
                </a:solidFill>
                <a:latin typeface="Arial" pitchFamily="34" charset="0"/>
                <a:cs typeface="Arial" pitchFamily="34" charset="0"/>
              </a:defRPr>
            </a:lvl1pPr>
          </a:lstStyle>
          <a:p>
            <a:r>
              <a:rPr lang="en-GB" noProof="0" smtClean="0"/>
              <a:t>Click to edit Master title style</a:t>
            </a:r>
            <a:endParaRPr lang="en-GB" noProof="0"/>
          </a:p>
        </p:txBody>
      </p:sp>
      <p:sp>
        <p:nvSpPr>
          <p:cNvPr id="14" name="Text Placeholder 13"/>
          <p:cNvSpPr>
            <a:spLocks noGrp="1"/>
          </p:cNvSpPr>
          <p:nvPr>
            <p:ph type="body" sz="quarter" idx="12"/>
          </p:nvPr>
        </p:nvSpPr>
        <p:spPr>
          <a:xfrm>
            <a:off x="539750" y="5300663"/>
            <a:ext cx="4032250"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5" name="Text Placeholder 13"/>
          <p:cNvSpPr>
            <a:spLocks noGrp="1"/>
          </p:cNvSpPr>
          <p:nvPr>
            <p:ph type="body" sz="quarter" idx="13"/>
          </p:nvPr>
        </p:nvSpPr>
        <p:spPr>
          <a:xfrm>
            <a:off x="539750" y="5454552"/>
            <a:ext cx="4032250"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4" name="Picture Placeholder 3"/>
          <p:cNvSpPr>
            <a:spLocks noGrp="1"/>
          </p:cNvSpPr>
          <p:nvPr>
            <p:ph type="pic" sz="quarter" idx="14"/>
          </p:nvPr>
        </p:nvSpPr>
        <p:spPr>
          <a:xfrm>
            <a:off x="0" y="692697"/>
            <a:ext cx="3048000" cy="2279104"/>
          </a:xfrm>
        </p:spPr>
        <p:txBody>
          <a:bodyPr/>
          <a:lstStyle>
            <a:lvl1pPr marL="0" indent="0">
              <a:buFontTx/>
              <a:buNone/>
              <a:defRPr sz="1600"/>
            </a:lvl1pPr>
          </a:lstStyle>
          <a:p>
            <a:endParaRPr lang="en-US" noProof="0"/>
          </a:p>
        </p:txBody>
      </p:sp>
      <p:sp>
        <p:nvSpPr>
          <p:cNvPr id="11" name="Picture Placeholder 3"/>
          <p:cNvSpPr>
            <a:spLocks noGrp="1"/>
          </p:cNvSpPr>
          <p:nvPr>
            <p:ph type="pic" sz="quarter" idx="15"/>
          </p:nvPr>
        </p:nvSpPr>
        <p:spPr>
          <a:xfrm>
            <a:off x="3048000" y="692697"/>
            <a:ext cx="3048000" cy="2279104"/>
          </a:xfrm>
        </p:spPr>
        <p:txBody>
          <a:bodyPr/>
          <a:lstStyle>
            <a:lvl1pPr marL="0" indent="0">
              <a:buFontTx/>
              <a:buNone/>
              <a:defRPr sz="1600"/>
            </a:lvl1pPr>
          </a:lstStyle>
          <a:p>
            <a:endParaRPr lang="en-US" noProof="0"/>
          </a:p>
        </p:txBody>
      </p:sp>
      <p:sp>
        <p:nvSpPr>
          <p:cNvPr id="13" name="Picture Placeholder 3"/>
          <p:cNvSpPr>
            <a:spLocks noGrp="1"/>
          </p:cNvSpPr>
          <p:nvPr>
            <p:ph type="pic" sz="quarter" idx="16"/>
          </p:nvPr>
        </p:nvSpPr>
        <p:spPr>
          <a:xfrm>
            <a:off x="6096000" y="692697"/>
            <a:ext cx="3048000" cy="2279104"/>
          </a:xfrm>
        </p:spPr>
        <p:txBody>
          <a:bodyPr/>
          <a:lstStyle>
            <a:lvl1pPr marL="0" indent="0">
              <a:buFontTx/>
              <a:buNone/>
              <a:defRPr sz="1600"/>
            </a:lvl1pPr>
          </a:lstStyle>
          <a:p>
            <a:endParaRPr lang="en-US" noProof="0"/>
          </a:p>
        </p:txBody>
      </p:sp>
    </p:spTree>
    <p:extLst>
      <p:ext uri="{BB962C8B-B14F-4D97-AF65-F5344CB8AC3E}">
        <p14:creationId xmlns="" xmlns:p14="http://schemas.microsoft.com/office/powerpoint/2010/main" val="313465478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3" preserve="1" userDrawn="1">
  <p:cSld name="Title Slide 3">
    <p:spTree>
      <p:nvGrpSpPr>
        <p:cNvPr id="1" name=""/>
        <p:cNvGrpSpPr/>
        <p:nvPr/>
      </p:nvGrpSpPr>
      <p:grpSpPr>
        <a:xfrm>
          <a:off x="0" y="0"/>
          <a:ext cx="0" cy="0"/>
          <a:chOff x="0" y="0"/>
          <a:chExt cx="0" cy="0"/>
        </a:xfrm>
      </p:grpSpPr>
      <p:sp>
        <p:nvSpPr>
          <p:cNvPr id="10" name="Rectangle 9"/>
          <p:cNvSpPr>
            <a:spLocks/>
          </p:cNvSpPr>
          <p:nvPr userDrawn="1">
            <p:custDataLst>
              <p:tags r:id="rId1"/>
            </p:custDataLst>
          </p:nvPr>
        </p:nvSpPr>
        <p:spPr bwMode="gray">
          <a:xfrm>
            <a:off x="0" y="620688"/>
            <a:ext cx="9144000" cy="3312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itchFamily="34" charset="0"/>
              <a:cs typeface="Arial" pitchFamily="34" charset="0"/>
            </a:endParaRPr>
          </a:p>
        </p:txBody>
      </p:sp>
      <p:sp>
        <p:nvSpPr>
          <p:cNvPr id="3" name="Subtitle 2"/>
          <p:cNvSpPr>
            <a:spLocks noGrp="1"/>
          </p:cNvSpPr>
          <p:nvPr>
            <p:ph type="subTitle" idx="1"/>
          </p:nvPr>
        </p:nvSpPr>
        <p:spPr>
          <a:xfrm>
            <a:off x="539750" y="2348284"/>
            <a:ext cx="5400000"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7" name="Footer Placeholder 6"/>
          <p:cNvSpPr>
            <a:spLocks noGrp="1"/>
          </p:cNvSpPr>
          <p:nvPr>
            <p:ph type="ftr" sz="quarter" idx="10"/>
          </p:nvPr>
        </p:nvSpPr>
        <p:spPr/>
        <p:txBody>
          <a:bodyPr/>
          <a:lstStyle>
            <a:lvl1pPr>
              <a:defRPr>
                <a:latin typeface="Arial" pitchFamily="34" charset="0"/>
                <a:cs typeface="Arial" pitchFamily="34" charset="0"/>
              </a:defRPr>
            </a:lvl1pPr>
          </a:lstStyle>
          <a:p>
            <a:r>
              <a:rPr lang="en-US" noProof="0" smtClean="0"/>
              <a:t>The Changing CI Proposition  |  19 June 2012</a:t>
            </a:r>
            <a:endParaRPr lang="en-GB" noProof="0"/>
          </a:p>
        </p:txBody>
      </p:sp>
      <p:sp>
        <p:nvSpPr>
          <p:cNvPr id="9" name="Title 8"/>
          <p:cNvSpPr>
            <a:spLocks noGrp="1"/>
          </p:cNvSpPr>
          <p:nvPr>
            <p:ph type="title"/>
          </p:nvPr>
        </p:nvSpPr>
        <p:spPr>
          <a:xfrm>
            <a:off x="539750" y="1196752"/>
            <a:ext cx="5400000" cy="1080120"/>
          </a:xfrm>
        </p:spPr>
        <p:txBody>
          <a:bodyPr anchor="b" anchorCtr="0"/>
          <a:lstStyle>
            <a:lvl1pPr>
              <a:defRPr sz="3600" b="1">
                <a:solidFill>
                  <a:srgbClr val="E31B23"/>
                </a:solidFill>
                <a:latin typeface="Arial" pitchFamily="34" charset="0"/>
                <a:cs typeface="Arial" pitchFamily="34" charset="0"/>
              </a:defRPr>
            </a:lvl1pPr>
          </a:lstStyle>
          <a:p>
            <a:r>
              <a:rPr lang="en-GB" noProof="0" smtClean="0"/>
              <a:t>Click to edit Master title style</a:t>
            </a:r>
            <a:endParaRPr lang="en-GB" noProof="0"/>
          </a:p>
        </p:txBody>
      </p:sp>
      <p:sp>
        <p:nvSpPr>
          <p:cNvPr id="14" name="Text Placeholder 13"/>
          <p:cNvSpPr>
            <a:spLocks noGrp="1"/>
          </p:cNvSpPr>
          <p:nvPr>
            <p:ph type="body" sz="quarter" idx="12"/>
          </p:nvPr>
        </p:nvSpPr>
        <p:spPr>
          <a:xfrm>
            <a:off x="539750" y="5300663"/>
            <a:ext cx="2376066"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5" name="Text Placeholder 13"/>
          <p:cNvSpPr>
            <a:spLocks noGrp="1"/>
          </p:cNvSpPr>
          <p:nvPr>
            <p:ph type="body" sz="quarter" idx="13"/>
          </p:nvPr>
        </p:nvSpPr>
        <p:spPr>
          <a:xfrm>
            <a:off x="539750" y="5454552"/>
            <a:ext cx="2376066"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4" name="Picture Placeholder 3"/>
          <p:cNvSpPr>
            <a:spLocks noGrp="1"/>
          </p:cNvSpPr>
          <p:nvPr>
            <p:ph type="pic" sz="quarter" idx="14" hasCustomPrompt="1"/>
          </p:nvPr>
        </p:nvSpPr>
        <p:spPr>
          <a:xfrm>
            <a:off x="6156175" y="1196752"/>
            <a:ext cx="2376265" cy="2304256"/>
          </a:xfrm>
        </p:spPr>
        <p:txBody>
          <a:bodyPr/>
          <a:lstStyle>
            <a:lvl1pPr marL="0" indent="0">
              <a:buFontTx/>
              <a:buNone/>
              <a:defRPr sz="1600" baseline="0"/>
            </a:lvl1pPr>
          </a:lstStyle>
          <a:p>
            <a:r>
              <a:rPr lang="en-GB" noProof="0" smtClean="0"/>
              <a:t>Optional customer/ partner logo</a:t>
            </a:r>
            <a:endParaRPr lang="en-GB" noProof="0"/>
          </a:p>
        </p:txBody>
      </p:sp>
      <p:sp>
        <p:nvSpPr>
          <p:cNvPr id="11" name="Text Placeholder 13"/>
          <p:cNvSpPr>
            <a:spLocks noGrp="1"/>
          </p:cNvSpPr>
          <p:nvPr>
            <p:ph type="body" sz="quarter" idx="15"/>
          </p:nvPr>
        </p:nvSpPr>
        <p:spPr>
          <a:xfrm>
            <a:off x="539750" y="4221088"/>
            <a:ext cx="2376066"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3" name="Text Placeholder 13"/>
          <p:cNvSpPr>
            <a:spLocks noGrp="1"/>
          </p:cNvSpPr>
          <p:nvPr>
            <p:ph type="body" sz="quarter" idx="16"/>
          </p:nvPr>
        </p:nvSpPr>
        <p:spPr>
          <a:xfrm>
            <a:off x="539750" y="4374977"/>
            <a:ext cx="2376066"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6" name="Text Placeholder 13"/>
          <p:cNvSpPr>
            <a:spLocks noGrp="1"/>
          </p:cNvSpPr>
          <p:nvPr>
            <p:ph type="body" sz="quarter" idx="17"/>
          </p:nvPr>
        </p:nvSpPr>
        <p:spPr>
          <a:xfrm>
            <a:off x="3059113" y="5300663"/>
            <a:ext cx="2376066"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7" name="Text Placeholder 13"/>
          <p:cNvSpPr>
            <a:spLocks noGrp="1"/>
          </p:cNvSpPr>
          <p:nvPr>
            <p:ph type="body" sz="quarter" idx="18"/>
          </p:nvPr>
        </p:nvSpPr>
        <p:spPr>
          <a:xfrm>
            <a:off x="3059113" y="5454552"/>
            <a:ext cx="2376066"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8" name="Text Placeholder 13"/>
          <p:cNvSpPr>
            <a:spLocks noGrp="1"/>
          </p:cNvSpPr>
          <p:nvPr>
            <p:ph type="body" sz="quarter" idx="19"/>
          </p:nvPr>
        </p:nvSpPr>
        <p:spPr>
          <a:xfrm>
            <a:off x="3059113" y="4221088"/>
            <a:ext cx="2376066"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19" name="Text Placeholder 13"/>
          <p:cNvSpPr>
            <a:spLocks noGrp="1"/>
          </p:cNvSpPr>
          <p:nvPr>
            <p:ph type="body" sz="quarter" idx="20"/>
          </p:nvPr>
        </p:nvSpPr>
        <p:spPr>
          <a:xfrm>
            <a:off x="3059113" y="4374977"/>
            <a:ext cx="2376066"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20" name="Text Placeholder 13"/>
          <p:cNvSpPr>
            <a:spLocks noGrp="1"/>
          </p:cNvSpPr>
          <p:nvPr>
            <p:ph type="body" sz="quarter" idx="21"/>
          </p:nvPr>
        </p:nvSpPr>
        <p:spPr>
          <a:xfrm>
            <a:off x="5580063" y="5300663"/>
            <a:ext cx="2376066"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21" name="Text Placeholder 13"/>
          <p:cNvSpPr>
            <a:spLocks noGrp="1"/>
          </p:cNvSpPr>
          <p:nvPr>
            <p:ph type="body" sz="quarter" idx="22"/>
          </p:nvPr>
        </p:nvSpPr>
        <p:spPr>
          <a:xfrm>
            <a:off x="5580063" y="5454552"/>
            <a:ext cx="2376066"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22" name="Text Placeholder 13"/>
          <p:cNvSpPr>
            <a:spLocks noGrp="1"/>
          </p:cNvSpPr>
          <p:nvPr>
            <p:ph type="body" sz="quarter" idx="23"/>
          </p:nvPr>
        </p:nvSpPr>
        <p:spPr>
          <a:xfrm>
            <a:off x="5580063" y="4221088"/>
            <a:ext cx="2376066"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
        <p:nvSpPr>
          <p:cNvPr id="23" name="Text Placeholder 13"/>
          <p:cNvSpPr>
            <a:spLocks noGrp="1"/>
          </p:cNvSpPr>
          <p:nvPr>
            <p:ph type="body" sz="quarter" idx="24"/>
          </p:nvPr>
        </p:nvSpPr>
        <p:spPr>
          <a:xfrm>
            <a:off x="5580063" y="4374977"/>
            <a:ext cx="2376066"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GB" noProof="0" smtClean="0"/>
              <a:t>Click to edit Master text styles</a:t>
            </a:r>
          </a:p>
        </p:txBody>
      </p:sp>
    </p:spTree>
    <p:extLst>
      <p:ext uri="{BB962C8B-B14F-4D97-AF65-F5344CB8AC3E}">
        <p14:creationId xmlns="" xmlns:p14="http://schemas.microsoft.com/office/powerpoint/2010/main" val="160429503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
        <p:cNvGrpSpPr/>
        <p:nvPr/>
      </p:nvGrpSpPr>
      <p:grpSpPr>
        <a:xfrm>
          <a:off x="0" y="0"/>
          <a:ext cx="0" cy="0"/>
          <a:chOff x="0" y="0"/>
          <a:chExt cx="0" cy="0"/>
        </a:xfrm>
      </p:grpSpPr>
      <p:sp>
        <p:nvSpPr>
          <p:cNvPr id="5" name="Rectangle 4"/>
          <p:cNvSpPr>
            <a:spLocks/>
          </p:cNvSpPr>
          <p:nvPr userDrawn="1">
            <p:custDataLst>
              <p:tags r:id="rId1"/>
            </p:custDataLst>
          </p:nvPr>
        </p:nvSpPr>
        <p:spPr bwMode="gray">
          <a:xfrm>
            <a:off x="0" y="188640"/>
            <a:ext cx="9144000" cy="43198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itchFamily="34" charset="0"/>
              <a:cs typeface="Arial" pitchFamily="34" charset="0"/>
            </a:endParaRPr>
          </a:p>
        </p:txBody>
      </p:sp>
      <p:pic>
        <p:nvPicPr>
          <p:cNvPr id="6" name="Picture 12" descr="RGA.png"/>
          <p:cNvPicPr>
            <a:picLocks noChangeAspect="1"/>
          </p:cNvPicPr>
          <p:nvPr userDrawn="1"/>
        </p:nvPicPr>
        <p:blipFill>
          <a:blip r:embed="rId3" cstate="screen">
            <a:extLst>
              <a:ext uri="{28A0092B-C50C-407E-A947-70E740481C1C}">
                <a14:useLocalDpi xmlns="" xmlns:a14="http://schemas.microsoft.com/office/drawing/2010/main" val="0"/>
              </a:ext>
            </a:extLst>
          </a:blip>
          <a:srcRect/>
          <a:stretch>
            <a:fillRect/>
          </a:stretch>
        </p:blipFill>
        <p:spPr bwMode="ltGray">
          <a:xfrm>
            <a:off x="533400" y="2347913"/>
            <a:ext cx="711200" cy="255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39750" y="3644428"/>
            <a:ext cx="8064500" cy="864072"/>
          </a:xfrm>
        </p:spPr>
        <p:txBody>
          <a:bodyPr anchor="t" anchorCtr="0"/>
          <a:lstStyle>
            <a:lvl1pPr marL="0" indent="0">
              <a:buNone/>
              <a:defRPr sz="2400" b="1">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smtClean="0"/>
              <a:t>Click to edit Master text styles</a:t>
            </a:r>
          </a:p>
        </p:txBody>
      </p:sp>
      <p:sp>
        <p:nvSpPr>
          <p:cNvPr id="8" name="Slide Number Placeholder 7"/>
          <p:cNvSpPr>
            <a:spLocks noGrp="1"/>
          </p:cNvSpPr>
          <p:nvPr>
            <p:ph type="sldNum" sz="quarter" idx="11"/>
          </p:nvPr>
        </p:nvSpPr>
        <p:spPr/>
        <p:txBody>
          <a:bodyPr/>
          <a:lstStyle/>
          <a:p>
            <a:fld id="{F5C8800B-C458-43CB-AF28-AB0A3A2C1213}" type="slidenum">
              <a:rPr lang="en-GB" noProof="0" smtClean="0"/>
              <a:pPr/>
              <a:t>‹#›</a:t>
            </a:fld>
            <a:endParaRPr lang="en-GB" noProof="0"/>
          </a:p>
        </p:txBody>
      </p:sp>
      <p:sp>
        <p:nvSpPr>
          <p:cNvPr id="9" name="Title 8"/>
          <p:cNvSpPr>
            <a:spLocks noGrp="1"/>
          </p:cNvSpPr>
          <p:nvPr>
            <p:ph type="title" hasCustomPrompt="1"/>
          </p:nvPr>
        </p:nvSpPr>
        <p:spPr>
          <a:xfrm>
            <a:off x="539750" y="2708920"/>
            <a:ext cx="8064500" cy="864096"/>
          </a:xfrm>
        </p:spPr>
        <p:txBody>
          <a:bodyPr tIns="0" anchor="b" anchorCtr="0"/>
          <a:lstStyle>
            <a:lvl1pPr>
              <a:defRPr sz="3600" b="1"/>
            </a:lvl1pPr>
          </a:lstStyle>
          <a:p>
            <a:r>
              <a:rPr lang="en-GB" noProof="0" smtClean="0"/>
              <a:t>Click to add section title</a:t>
            </a:r>
            <a:endParaRPr lang="en-GB" noProof="0"/>
          </a:p>
        </p:txBody>
      </p:sp>
    </p:spTree>
    <p:extLst>
      <p:ext uri="{BB962C8B-B14F-4D97-AF65-F5344CB8AC3E}">
        <p14:creationId xmlns="" xmlns:p14="http://schemas.microsoft.com/office/powerpoint/2010/main" val="62428659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preserve="1" userDrawn="1">
  <p:cSld name="Two Column">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F5C8800B-C458-43CB-AF28-AB0A3A2C1213}" type="slidenum">
              <a:rPr lang="en-GB" noProof="0" smtClean="0"/>
              <a:pPr/>
              <a:t>‹#›</a:t>
            </a:fld>
            <a:endParaRPr lang="en-GB" noProof="0"/>
          </a:p>
        </p:txBody>
      </p:sp>
      <p:sp>
        <p:nvSpPr>
          <p:cNvPr id="10" name="Title 9"/>
          <p:cNvSpPr>
            <a:spLocks noGrp="1"/>
          </p:cNvSpPr>
          <p:nvPr>
            <p:ph type="title"/>
          </p:nvPr>
        </p:nvSpPr>
        <p:spPr/>
        <p:txBody>
          <a:bodyPr/>
          <a:lstStyle/>
          <a:p>
            <a:r>
              <a:rPr lang="en-GB" noProof="0" smtClean="0"/>
              <a:t>Click to edit Master title style</a:t>
            </a:r>
            <a:endParaRPr lang="en-GB" noProof="0"/>
          </a:p>
        </p:txBody>
      </p:sp>
      <p:sp>
        <p:nvSpPr>
          <p:cNvPr id="12" name="Content Placeholder 11"/>
          <p:cNvSpPr>
            <a:spLocks noGrp="1"/>
          </p:cNvSpPr>
          <p:nvPr>
            <p:ph sz="quarter" idx="12"/>
          </p:nvPr>
        </p:nvSpPr>
        <p:spPr>
          <a:xfrm>
            <a:off x="539750" y="1916113"/>
            <a:ext cx="3888234" cy="388915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3" name="Content Placeholder 11"/>
          <p:cNvSpPr>
            <a:spLocks noGrp="1"/>
          </p:cNvSpPr>
          <p:nvPr>
            <p:ph sz="quarter" idx="13"/>
          </p:nvPr>
        </p:nvSpPr>
        <p:spPr>
          <a:xfrm>
            <a:off x="4716016" y="1916113"/>
            <a:ext cx="3888233" cy="388915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Text Placeholder 12"/>
          <p:cNvSpPr>
            <a:spLocks noGrp="1"/>
          </p:cNvSpPr>
          <p:nvPr>
            <p:ph type="body" sz="quarter" idx="14"/>
          </p:nvPr>
        </p:nvSpPr>
        <p:spPr>
          <a:xfrm>
            <a:off x="539750" y="1412875"/>
            <a:ext cx="8064500"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GB" noProof="0" smtClean="0"/>
              <a:t>Click to edit Master text styles</a:t>
            </a:r>
          </a:p>
        </p:txBody>
      </p:sp>
    </p:spTree>
    <p:extLst>
      <p:ext uri="{BB962C8B-B14F-4D97-AF65-F5344CB8AC3E}">
        <p14:creationId xmlns="" xmlns:p14="http://schemas.microsoft.com/office/powerpoint/2010/main" val="333303414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nd Content" preserve="1" userDrawn="1">
  <p:cSld name="Imag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3573017"/>
            <a:ext cx="8064500" cy="2232472"/>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itle 8"/>
          <p:cNvSpPr>
            <a:spLocks noGrp="1"/>
          </p:cNvSpPr>
          <p:nvPr>
            <p:ph type="title"/>
          </p:nvPr>
        </p:nvSpPr>
        <p:spPr/>
        <p:txBody>
          <a:bodyPr/>
          <a:lstStyle/>
          <a:p>
            <a:r>
              <a:rPr lang="en-GB" noProof="0" smtClean="0"/>
              <a:t>Click to edit Master title style</a:t>
            </a:r>
            <a:endParaRPr lang="en-GB" noProof="0"/>
          </a:p>
        </p:txBody>
      </p:sp>
      <p:sp>
        <p:nvSpPr>
          <p:cNvPr id="11" name="Slide Number Placeholder 10"/>
          <p:cNvSpPr>
            <a:spLocks noGrp="1"/>
          </p:cNvSpPr>
          <p:nvPr>
            <p:ph type="sldNum" sz="quarter" idx="11"/>
          </p:nvPr>
        </p:nvSpPr>
        <p:spPr/>
        <p:txBody>
          <a:bodyPr/>
          <a:lstStyle/>
          <a:p>
            <a:fld id="{F5C8800B-C458-43CB-AF28-AB0A3A2C1213}" type="slidenum">
              <a:rPr lang="en-GB" noProof="0" smtClean="0"/>
              <a:pPr/>
              <a:t>‹#›</a:t>
            </a:fld>
            <a:endParaRPr lang="en-GB" noProof="0"/>
          </a:p>
        </p:txBody>
      </p:sp>
      <p:sp>
        <p:nvSpPr>
          <p:cNvPr id="13" name="Text Placeholder 12"/>
          <p:cNvSpPr>
            <a:spLocks noGrp="1"/>
          </p:cNvSpPr>
          <p:nvPr>
            <p:ph type="body" sz="quarter" idx="12"/>
          </p:nvPr>
        </p:nvSpPr>
        <p:spPr>
          <a:xfrm>
            <a:off x="539750" y="1412875"/>
            <a:ext cx="8064500"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GB" noProof="0" smtClean="0"/>
              <a:t>Click to edit Master text styles</a:t>
            </a:r>
          </a:p>
        </p:txBody>
      </p:sp>
      <p:sp>
        <p:nvSpPr>
          <p:cNvPr id="6" name="Picture Placeholder 6"/>
          <p:cNvSpPr>
            <a:spLocks noGrp="1"/>
          </p:cNvSpPr>
          <p:nvPr>
            <p:ph type="pic" sz="quarter" idx="16"/>
          </p:nvPr>
        </p:nvSpPr>
        <p:spPr>
          <a:xfrm>
            <a:off x="539751" y="1916113"/>
            <a:ext cx="8064500" cy="1585757"/>
          </a:xfrm>
        </p:spPr>
        <p:txBody>
          <a:bodyPr/>
          <a:lstStyle>
            <a:lvl1pPr marL="0" indent="0">
              <a:buFontTx/>
              <a:buNone/>
              <a:defRPr sz="1600"/>
            </a:lvl1pPr>
          </a:lstStyle>
          <a:p>
            <a:pPr lvl="0"/>
            <a:endParaRPr lang="en-US" noProof="0"/>
          </a:p>
        </p:txBody>
      </p:sp>
    </p:spTree>
    <p:extLst>
      <p:ext uri="{BB962C8B-B14F-4D97-AF65-F5344CB8AC3E}">
        <p14:creationId xmlns="" xmlns:p14="http://schemas.microsoft.com/office/powerpoint/2010/main" val="60810275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smtClean="0"/>
              <a:t>Click to edit Master title style</a:t>
            </a:r>
            <a:endParaRPr lang="en-GB" noProof="0"/>
          </a:p>
        </p:txBody>
      </p:sp>
      <p:sp>
        <p:nvSpPr>
          <p:cNvPr id="8" name="Slide Number Placeholder 7"/>
          <p:cNvSpPr>
            <a:spLocks noGrp="1"/>
          </p:cNvSpPr>
          <p:nvPr>
            <p:ph type="sldNum" sz="quarter" idx="11"/>
          </p:nvPr>
        </p:nvSpPr>
        <p:spPr/>
        <p:txBody>
          <a:bodyPr/>
          <a:lstStyle/>
          <a:p>
            <a:fld id="{F5C8800B-C458-43CB-AF28-AB0A3A2C1213}" type="slidenum">
              <a:rPr lang="en-GB" noProof="0" smtClean="0"/>
              <a:pPr/>
              <a:t>‹#›</a:t>
            </a:fld>
            <a:endParaRPr lang="en-GB" noProof="0"/>
          </a:p>
        </p:txBody>
      </p:sp>
      <p:sp>
        <p:nvSpPr>
          <p:cNvPr id="9" name="Text Placeholder 12"/>
          <p:cNvSpPr>
            <a:spLocks noGrp="1"/>
          </p:cNvSpPr>
          <p:nvPr>
            <p:ph type="body" sz="quarter" idx="14"/>
          </p:nvPr>
        </p:nvSpPr>
        <p:spPr>
          <a:xfrm>
            <a:off x="539750" y="1412875"/>
            <a:ext cx="8064500" cy="431949"/>
          </a:xfrm>
        </p:spPr>
        <p:txBody>
          <a:bodyPr/>
          <a:lstStyle>
            <a:lvl1pPr marL="0" indent="0">
              <a:buFontTx/>
              <a:buNone/>
              <a:defRPr sz="2000" b="1">
                <a:solidFill>
                  <a:srgbClr val="000000"/>
                </a:solidFill>
              </a:defRPr>
            </a:lvl1pPr>
            <a:lvl2pPr marL="357188" indent="0">
              <a:buFontTx/>
              <a:buNone/>
              <a:defRPr sz="2000" b="1"/>
            </a:lvl2pPr>
            <a:lvl3pPr marL="717550" indent="0" defTabSz="717550">
              <a:buFontTx/>
              <a:buNone/>
              <a:defRPr sz="2000" b="1"/>
            </a:lvl3pPr>
            <a:lvl4pPr marL="1074738" indent="0">
              <a:buFontTx/>
              <a:buNone/>
              <a:defRPr sz="2000" b="1"/>
            </a:lvl4pPr>
            <a:lvl5pPr marL="1433513" indent="0">
              <a:buFontTx/>
              <a:buNone/>
              <a:defRPr sz="2000" b="1"/>
            </a:lvl5pPr>
          </a:lstStyle>
          <a:p>
            <a:pPr lvl="0"/>
            <a:r>
              <a:rPr lang="en-GB" noProof="0" smtClean="0"/>
              <a:t>Click to edit Master text styles</a:t>
            </a:r>
          </a:p>
        </p:txBody>
      </p:sp>
    </p:spTree>
    <p:extLst>
      <p:ext uri="{BB962C8B-B14F-4D97-AF65-F5344CB8AC3E}">
        <p14:creationId xmlns="" xmlns:p14="http://schemas.microsoft.com/office/powerpoint/2010/main" val="337181121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F5C8800B-C458-43CB-AF28-AB0A3A2C1213}" type="slidenum">
              <a:rPr lang="en-GB" noProof="0" smtClean="0"/>
              <a:pPr/>
              <a:t>‹#›</a:t>
            </a:fld>
            <a:endParaRPr lang="en-GB" noProof="0"/>
          </a:p>
        </p:txBody>
      </p:sp>
    </p:spTree>
    <p:extLst>
      <p:ext uri="{BB962C8B-B14F-4D97-AF65-F5344CB8AC3E}">
        <p14:creationId xmlns="" xmlns:p14="http://schemas.microsoft.com/office/powerpoint/2010/main" val="222612368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C3C3C3"/>
            </a:gs>
            <a:gs pos="73000">
              <a:schemeClr val="bg1">
                <a:tint val="80000"/>
                <a:satMod val="300000"/>
              </a:schemeClr>
            </a:gs>
            <a:gs pos="0">
              <a:srgbClr val="C3C3C3"/>
            </a:gs>
            <a:gs pos="27000">
              <a:schemeClr val="bg1">
                <a:tint val="80000"/>
                <a:satMod val="300000"/>
              </a:schemeClr>
            </a:gs>
          </a:gsLst>
          <a:lin ang="0" scaled="1"/>
          <a:tileRect/>
        </a:gradFill>
        <a:effectLst/>
      </p:bgPr>
    </p:bg>
    <p:spTree>
      <p:nvGrpSpPr>
        <p:cNvPr id="1" name=""/>
        <p:cNvGrpSpPr/>
        <p:nvPr/>
      </p:nvGrpSpPr>
      <p:grpSpPr>
        <a:xfrm>
          <a:off x="0" y="0"/>
          <a:ext cx="0" cy="0"/>
          <a:chOff x="0" y="0"/>
          <a:chExt cx="0" cy="0"/>
        </a:xfrm>
      </p:grpSpPr>
      <p:sp>
        <p:nvSpPr>
          <p:cNvPr id="11" name="EcoWhiteBackground" hidden="1"/>
          <p:cNvSpPr>
            <a:spLocks/>
          </p:cNvSpPr>
          <p:nvPr userDrawn="1">
            <p:custDataLst>
              <p:tags r:id="rId15"/>
            </p:custDataLst>
          </p:nvPr>
        </p:nvSpPr>
        <p:spPr bwMode="gray">
          <a:xfrm>
            <a:off x="0" y="685800"/>
            <a:ext cx="9144000" cy="617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itchFamily="34" charset="0"/>
              <a:cs typeface="Arial" pitchFamily="34" charset="0"/>
            </a:endParaRPr>
          </a:p>
        </p:txBody>
      </p:sp>
      <p:sp>
        <p:nvSpPr>
          <p:cNvPr id="8" name="WhiteHeaderBand"/>
          <p:cNvSpPr>
            <a:spLocks/>
          </p:cNvSpPr>
          <p:nvPr userDrawn="1">
            <p:custDataLst>
              <p:tags r:id="rId16"/>
            </p:custDataLst>
          </p:nvPr>
        </p:nvSpPr>
        <p:spPr bwMode="gray">
          <a:xfrm>
            <a:off x="0" y="0"/>
            <a:ext cx="9144000" cy="685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itchFamily="34" charset="0"/>
              <a:cs typeface="Arial" pitchFamily="34" charset="0"/>
            </a:endParaRPr>
          </a:p>
        </p:txBody>
      </p:sp>
      <p:sp>
        <p:nvSpPr>
          <p:cNvPr id="10" name="EcoHeaderBand" hidden="1"/>
          <p:cNvSpPr>
            <a:spLocks/>
          </p:cNvSpPr>
          <p:nvPr userDrawn="1">
            <p:custDataLst>
              <p:tags r:id="rId17"/>
            </p:custDataLst>
          </p:nvPr>
        </p:nvSpPr>
        <p:spPr bwMode="gray">
          <a:xfrm>
            <a:off x="0" y="0"/>
            <a:ext cx="9144000" cy="685800"/>
          </a:xfrm>
          <a:prstGeom prst="rect">
            <a:avLst/>
          </a:prstGeom>
          <a:gradFill flip="none" rotWithShape="1">
            <a:gsLst>
              <a:gs pos="0">
                <a:srgbClr val="C3C3C3"/>
              </a:gs>
              <a:gs pos="73000">
                <a:srgbClr val="FFFFFF"/>
              </a:gs>
              <a:gs pos="27000">
                <a:srgbClr val="FFFFFF"/>
              </a:gs>
              <a:gs pos="100000">
                <a:srgbClr val="C3C3C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itchFamily="34" charset="0"/>
              <a:cs typeface="Arial" pitchFamily="34" charset="0"/>
            </a:endParaRPr>
          </a:p>
        </p:txBody>
      </p:sp>
      <p:sp>
        <p:nvSpPr>
          <p:cNvPr id="2" name="Title Placeholder"/>
          <p:cNvSpPr>
            <a:spLocks noGrp="1"/>
          </p:cNvSpPr>
          <p:nvPr>
            <p:ph type="title"/>
          </p:nvPr>
        </p:nvSpPr>
        <p:spPr>
          <a:xfrm>
            <a:off x="539750" y="836712"/>
            <a:ext cx="8064500" cy="504056"/>
          </a:xfrm>
          <a:prstGeom prst="rect">
            <a:avLst/>
          </a:prstGeom>
        </p:spPr>
        <p:txBody>
          <a:bodyPr vert="horz" lIns="0" tIns="43200" rIns="0" bIns="0" rtlCol="0" anchor="t" anchorCtr="0">
            <a:noAutofit/>
          </a:bodyPr>
          <a:lstStyle/>
          <a:p>
            <a:r>
              <a:rPr lang="en-GB" noProof="0" smtClean="0"/>
              <a:t>Click to edit Master title style</a:t>
            </a:r>
            <a:endParaRPr lang="en-GB" noProof="0"/>
          </a:p>
        </p:txBody>
      </p:sp>
      <p:sp>
        <p:nvSpPr>
          <p:cNvPr id="3" name="Text Placeholder"/>
          <p:cNvSpPr>
            <a:spLocks noGrp="1"/>
          </p:cNvSpPr>
          <p:nvPr>
            <p:ph type="body" idx="1"/>
          </p:nvPr>
        </p:nvSpPr>
        <p:spPr>
          <a:xfrm>
            <a:off x="539750" y="1916113"/>
            <a:ext cx="8064500" cy="3889376"/>
          </a:xfrm>
          <a:prstGeom prst="rect">
            <a:avLst/>
          </a:prstGeom>
        </p:spPr>
        <p:txBody>
          <a:bodyPr vert="horz" lIns="0" tIns="0" rIns="0" bIns="0" rtlCol="0">
            <a:no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Footer Placeholder"/>
          <p:cNvSpPr>
            <a:spLocks noGrp="1"/>
          </p:cNvSpPr>
          <p:nvPr>
            <p:ph type="ftr" sz="quarter" idx="3"/>
          </p:nvPr>
        </p:nvSpPr>
        <p:spPr>
          <a:xfrm>
            <a:off x="539750" y="6448251"/>
            <a:ext cx="7056586" cy="221109"/>
          </a:xfrm>
          <a:prstGeom prst="rect">
            <a:avLst/>
          </a:prstGeom>
        </p:spPr>
        <p:txBody>
          <a:bodyPr vert="horz" lIns="0" tIns="0" rIns="0" bIns="0" rtlCol="0" anchor="t" anchorCtr="0"/>
          <a:lstStyle>
            <a:lvl1pPr algn="l">
              <a:defRPr sz="900">
                <a:solidFill>
                  <a:srgbClr val="6D6F71"/>
                </a:solidFill>
                <a:latin typeface="Arial" pitchFamily="34" charset="0"/>
                <a:cs typeface="Arial" pitchFamily="34" charset="0"/>
              </a:defRPr>
            </a:lvl1pPr>
          </a:lstStyle>
          <a:p>
            <a:r>
              <a:rPr lang="en-US" noProof="0" smtClean="0"/>
              <a:t>The Changing CI Proposition  |  19 June 2012</a:t>
            </a:r>
            <a:endParaRPr lang="en-GB" noProof="0"/>
          </a:p>
        </p:txBody>
      </p:sp>
      <p:sp>
        <p:nvSpPr>
          <p:cNvPr id="6" name="Slide Number Placeholder"/>
          <p:cNvSpPr>
            <a:spLocks noGrp="1"/>
          </p:cNvSpPr>
          <p:nvPr>
            <p:ph type="sldNum" sz="quarter" idx="4"/>
          </p:nvPr>
        </p:nvSpPr>
        <p:spPr>
          <a:xfrm>
            <a:off x="8100392" y="6453188"/>
            <a:ext cx="503858" cy="216172"/>
          </a:xfrm>
          <a:prstGeom prst="rect">
            <a:avLst/>
          </a:prstGeom>
        </p:spPr>
        <p:txBody>
          <a:bodyPr vert="horz" lIns="0" tIns="0" rIns="0" bIns="0" rtlCol="0" anchor="t" anchorCtr="0"/>
          <a:lstStyle>
            <a:lvl1pPr algn="r">
              <a:defRPr sz="900">
                <a:solidFill>
                  <a:srgbClr val="E31B23"/>
                </a:solidFill>
                <a:latin typeface="Arial" pitchFamily="34" charset="0"/>
                <a:cs typeface="Arial" pitchFamily="34" charset="0"/>
              </a:defRPr>
            </a:lvl1pPr>
          </a:lstStyle>
          <a:p>
            <a:fld id="{F5C8800B-C458-43CB-AF28-AB0A3A2C1213}" type="slidenum">
              <a:rPr lang="en-GB" noProof="0" smtClean="0"/>
              <a:pPr/>
              <a:t>‹#›</a:t>
            </a:fld>
            <a:endParaRPr lang="en-GB" noProof="0"/>
          </a:p>
        </p:txBody>
      </p:sp>
      <p:sp>
        <p:nvSpPr>
          <p:cNvPr id="7" name="RedHeaderBand"/>
          <p:cNvSpPr>
            <a:spLocks/>
          </p:cNvSpPr>
          <p:nvPr userDrawn="1">
            <p:custDataLst>
              <p:tags r:id="rId18"/>
            </p:custDataLst>
          </p:nvPr>
        </p:nvSpPr>
        <p:spPr bwMode="ltGray">
          <a:xfrm>
            <a:off x="0" y="1"/>
            <a:ext cx="9144000" cy="169863"/>
          </a:xfrm>
          <a:prstGeom prst="rect">
            <a:avLst/>
          </a:prstGeom>
          <a:solidFill>
            <a:srgbClr val="E3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itchFamily="34" charset="0"/>
              <a:cs typeface="Arial" pitchFamily="34" charset="0"/>
            </a:endParaRPr>
          </a:p>
        </p:txBody>
      </p:sp>
      <p:pic>
        <p:nvPicPr>
          <p:cNvPr id="9" name="Logo" descr="RGA.png"/>
          <p:cNvPicPr>
            <a:picLocks noChangeAspect="1"/>
          </p:cNvPicPr>
          <p:nvPr userDrawn="1">
            <p:custDataLst>
              <p:tags r:id="rId19"/>
            </p:custDataLst>
          </p:nvPr>
        </p:nvPicPr>
        <p:blipFill>
          <a:blip r:embed="rId20" cstate="screen">
            <a:extLst>
              <a:ext uri="{28A0092B-C50C-407E-A947-70E740481C1C}">
                <a14:useLocalDpi xmlns="" xmlns:a14="http://schemas.microsoft.com/office/drawing/2010/main" val="0"/>
              </a:ext>
            </a:extLst>
          </a:blip>
          <a:srcRect/>
          <a:stretch>
            <a:fillRect/>
          </a:stretch>
        </p:blipFill>
        <p:spPr bwMode="ltGray">
          <a:xfrm>
            <a:off x="533400" y="282575"/>
            <a:ext cx="711200" cy="25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65729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1" r:id="rId5"/>
    <p:sldLayoutId id="2147483652" r:id="rId6"/>
    <p:sldLayoutId id="2147483656" r:id="rId7"/>
    <p:sldLayoutId id="2147483654" r:id="rId8"/>
    <p:sldLayoutId id="2147483655" r:id="rId9"/>
    <p:sldLayoutId id="2147483661" r:id="rId10"/>
    <p:sldLayoutId id="2147483660" r:id="rId11"/>
    <p:sldLayoutId id="2147483662" r:id="rId12"/>
    <p:sldLayoutId id="2147483664" r:id="rId13"/>
  </p:sldLayoutIdLst>
  <p:hf hdr="0" dt="0"/>
  <p:txStyles>
    <p:titleStyle>
      <a:lvl1pPr algn="l" defTabSz="914400" rtl="0" eaLnBrk="1" latinLnBrk="0" hangingPunct="1">
        <a:spcBef>
          <a:spcPct val="0"/>
        </a:spcBef>
        <a:buNone/>
        <a:defRPr sz="2400" kern="1200">
          <a:solidFill>
            <a:srgbClr val="E31B23"/>
          </a:solidFill>
          <a:latin typeface="Arial" pitchFamily="34" charset="0"/>
          <a:ea typeface="+mj-ea"/>
          <a:cs typeface="Arial" pitchFamily="34" charset="0"/>
        </a:defRPr>
      </a:lvl1pPr>
    </p:titleStyle>
    <p:bodyStyle>
      <a:lvl1pPr marL="269875" indent="-269875" algn="l" defTabSz="914400" rtl="0" eaLnBrk="1" latinLnBrk="0" hangingPunct="1">
        <a:spcBef>
          <a:spcPct val="20000"/>
        </a:spcBef>
        <a:buClr>
          <a:srgbClr val="E31B23"/>
        </a:buClr>
        <a:buFont typeface="Wingdings" pitchFamily="2" charset="2"/>
        <a:buChar char="§"/>
        <a:defRPr sz="2000" kern="1200">
          <a:solidFill>
            <a:srgbClr val="595959"/>
          </a:solidFill>
          <a:latin typeface="Arial" pitchFamily="34" charset="0"/>
          <a:ea typeface="+mn-ea"/>
          <a:cs typeface="Arial" pitchFamily="34" charset="0"/>
        </a:defRPr>
      </a:lvl1pPr>
      <a:lvl2pPr marL="717550" indent="-271463"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2pPr>
      <a:lvl3pPr marL="1163638" indent="-26352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3pPr>
      <a:lvl4pPr marL="1616075"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4pPr>
      <a:lvl5pPr marL="2062163" indent="-269875" algn="l" defTabSz="914400" rtl="0" eaLnBrk="1" latinLnBrk="0" hangingPunct="1">
        <a:spcBef>
          <a:spcPct val="20000"/>
        </a:spcBef>
        <a:buClr>
          <a:srgbClr val="E31B23"/>
        </a:buClr>
        <a:buFont typeface="Wingdings" pitchFamily="2" charset="2"/>
        <a:buChar char="§"/>
        <a:defRPr sz="16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ciexpert.co.uk/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11.xml"/><Relationship Id="rId4" Type="http://schemas.openxmlformats.org/officeDocument/2006/relationships/tags" Target="../tags/tag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ypiperdy@rgare.com" TargetMode="External"/><Relationship Id="rId2" Type="http://schemas.openxmlformats.org/officeDocument/2006/relationships/hyperlink" Target="mailto:pbanthorpe@rgare.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hyperlink" Target="http://www.pruprotect.co.uk/"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pruprotect.co.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sz="1600" dirty="0" smtClean="0"/>
              <a:t>Peter Banthorpe, Head of Actuarial Research, RGA UK</a:t>
            </a:r>
          </a:p>
          <a:p>
            <a:r>
              <a:rPr lang="en-GB" sz="1600" dirty="0" smtClean="0"/>
              <a:t>Yunus Piperdy, R&amp;D Underwriting Manager, RGA UK</a:t>
            </a:r>
            <a:endParaRPr lang="en-GB" sz="1600" dirty="0"/>
          </a:p>
        </p:txBody>
      </p:sp>
      <p:sp>
        <p:nvSpPr>
          <p:cNvPr id="3" name="Title 2"/>
          <p:cNvSpPr>
            <a:spLocks noGrp="1"/>
          </p:cNvSpPr>
          <p:nvPr>
            <p:ph type="title"/>
          </p:nvPr>
        </p:nvSpPr>
        <p:spPr/>
        <p:txBody>
          <a:bodyPr/>
          <a:lstStyle/>
          <a:p>
            <a:r>
              <a:rPr lang="en-GB" dirty="0" smtClean="0"/>
              <a:t>The Changing CI </a:t>
            </a:r>
            <a:r>
              <a:rPr lang="en-GB" dirty="0" smtClean="0"/>
              <a:t>Proposition</a:t>
            </a:r>
            <a:endParaRPr lang="en-GB" dirty="0"/>
          </a:p>
        </p:txBody>
      </p:sp>
      <p:sp>
        <p:nvSpPr>
          <p:cNvPr id="5" name="Text Placeholder 4"/>
          <p:cNvSpPr>
            <a:spLocks noGrp="1"/>
          </p:cNvSpPr>
          <p:nvPr>
            <p:ph type="body" sz="quarter" idx="12"/>
          </p:nvPr>
        </p:nvSpPr>
        <p:spPr/>
        <p:txBody>
          <a:bodyPr/>
          <a:lstStyle/>
          <a:p>
            <a:endParaRPr lang="en-GB"/>
          </a:p>
        </p:txBody>
      </p:sp>
      <p:sp>
        <p:nvSpPr>
          <p:cNvPr id="6" name="Text Placeholder 5"/>
          <p:cNvSpPr>
            <a:spLocks noGrp="1"/>
          </p:cNvSpPr>
          <p:nvPr>
            <p:ph type="body" sz="quarter" idx="13"/>
          </p:nvPr>
        </p:nvSpPr>
        <p:spPr/>
        <p:txBody>
          <a:bodyPr/>
          <a:lstStyle/>
          <a:p>
            <a:endParaRPr lang="en-GB"/>
          </a:p>
        </p:txBody>
      </p:sp>
      <p:sp>
        <p:nvSpPr>
          <p:cNvPr id="7" name="Footer Placeholder 6"/>
          <p:cNvSpPr>
            <a:spLocks noGrp="1"/>
          </p:cNvSpPr>
          <p:nvPr>
            <p:ph type="ftr" sz="quarter" idx="10"/>
          </p:nvPr>
        </p:nvSpPr>
        <p:spPr/>
        <p:txBody>
          <a:bodyPr/>
          <a:lstStyle/>
          <a:p>
            <a:r>
              <a:rPr lang="en-US" noProof="0" smtClean="0"/>
              <a:t>The Changing CI Proposition  |  19 June 2012</a:t>
            </a:r>
            <a:endParaRPr lang="en-GB" noProof="0"/>
          </a:p>
        </p:txBody>
      </p:sp>
      <p:pic>
        <p:nvPicPr>
          <p:cNvPr id="10" name="Picture Placeholder 9" descr="Thyroid Tests.jpg"/>
          <p:cNvPicPr>
            <a:picLocks noGrp="1" noChangeAspect="1"/>
          </p:cNvPicPr>
          <p:nvPr>
            <p:ph type="pic" sz="quarter" idx="11"/>
            <p:custDataLst>
              <p:tags r:id="rId1"/>
            </p:custDataLst>
          </p:nvPr>
        </p:nvPicPr>
        <p:blipFill>
          <a:blip r:embed="rId3" cstate="screen"/>
          <a:srcRect/>
          <a:stretch>
            <a:fillRect/>
          </a:stretch>
        </p:blipFill>
        <p:spPr>
          <a:xfrm>
            <a:off x="0" y="692695"/>
            <a:ext cx="9144000" cy="2279105"/>
          </a:xfrm>
        </p:spPr>
      </p:pic>
    </p:spTree>
    <p:extLst>
      <p:ext uri="{BB962C8B-B14F-4D97-AF65-F5344CB8AC3E}">
        <p14:creationId xmlns="" xmlns:p14="http://schemas.microsoft.com/office/powerpoint/2010/main" val="911116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move to complexity</a:t>
            </a:r>
            <a:endParaRPr lang="en-GB" dirty="0"/>
          </a:p>
        </p:txBody>
      </p:sp>
      <p:sp>
        <p:nvSpPr>
          <p:cNvPr id="4" name="Slide Number Placeholder 3"/>
          <p:cNvSpPr>
            <a:spLocks noGrp="1"/>
          </p:cNvSpPr>
          <p:nvPr>
            <p:ph type="sldNum" sz="quarter" idx="11"/>
          </p:nvPr>
        </p:nvSpPr>
        <p:spPr/>
        <p:txBody>
          <a:bodyPr/>
          <a:lstStyle/>
          <a:p>
            <a:pPr>
              <a:defRPr/>
            </a:pPr>
            <a:fld id="{6134A719-026C-4586-AEDC-D56FAB50F6C0}" type="slidenum">
              <a:rPr lang="en-US" smtClean="0"/>
              <a:pPr>
                <a:defRPr/>
              </a:pPr>
              <a:t>10</a:t>
            </a:fld>
            <a:endParaRPr lang="en-US"/>
          </a:p>
        </p:txBody>
      </p:sp>
      <p:sp>
        <p:nvSpPr>
          <p:cNvPr id="9" name="Text Placeholder 8"/>
          <p:cNvSpPr>
            <a:spLocks noGrp="1"/>
          </p:cNvSpPr>
          <p:nvPr>
            <p:ph type="body" sz="quarter" idx="12"/>
          </p:nvPr>
        </p:nvSpPr>
        <p:spPr/>
        <p:txBody>
          <a:bodyPr/>
          <a:lstStyle/>
          <a:p>
            <a:r>
              <a:rPr lang="en-GB" dirty="0" smtClean="0"/>
              <a:t>IFA Critical Illness Products – 18 Months later</a:t>
            </a:r>
            <a:endParaRPr lang="en-GB" dirty="0"/>
          </a:p>
        </p:txBody>
      </p:sp>
      <p:pic>
        <p:nvPicPr>
          <p:cNvPr id="1026" name="Picture 2"/>
          <p:cNvPicPr>
            <a:picLocks noChangeAspect="1" noChangeArrowheads="1"/>
          </p:cNvPicPr>
          <p:nvPr/>
        </p:nvPicPr>
        <p:blipFill>
          <a:blip r:embed="rId3" cstate="screen"/>
          <a:srcRect/>
          <a:stretch>
            <a:fillRect/>
          </a:stretch>
        </p:blipFill>
        <p:spPr bwMode="auto">
          <a:xfrm>
            <a:off x="72008" y="1798806"/>
            <a:ext cx="8964488" cy="1990234"/>
          </a:xfrm>
          <a:prstGeom prst="rect">
            <a:avLst/>
          </a:prstGeom>
          <a:noFill/>
          <a:ln w="9525">
            <a:noFill/>
            <a:miter lim="800000"/>
            <a:headEnd/>
            <a:tailEnd/>
          </a:ln>
        </p:spPr>
      </p:pic>
      <p:sp>
        <p:nvSpPr>
          <p:cNvPr id="6" name="TextBox 5"/>
          <p:cNvSpPr txBox="1"/>
          <p:nvPr/>
        </p:nvSpPr>
        <p:spPr>
          <a:xfrm>
            <a:off x="539750" y="3861048"/>
            <a:ext cx="5715000" cy="353943"/>
          </a:xfrm>
          <a:prstGeom prst="rect">
            <a:avLst/>
          </a:prstGeom>
          <a:noFill/>
        </p:spPr>
        <p:txBody>
          <a:bodyPr wrap="square" rtlCol="0">
            <a:spAutoFit/>
          </a:bodyPr>
          <a:lstStyle/>
          <a:p>
            <a:r>
              <a:rPr lang="en-GB" sz="1100" dirty="0" smtClean="0"/>
              <a:t>Source: Ageas Protect  Critical Illness Guide, accessed 20 May 2012</a:t>
            </a:r>
          </a:p>
          <a:p>
            <a:r>
              <a:rPr lang="en-US" sz="600" dirty="0" smtClean="0"/>
              <a:t>http://www.ageasprotect.co.uk/Document/1198_CriticalIllness_ComparisonGuide.pdf</a:t>
            </a:r>
            <a:endParaRPr lang="en-US" sz="600" dirty="0"/>
          </a:p>
        </p:txBody>
      </p:sp>
      <p:graphicFrame>
        <p:nvGraphicFramePr>
          <p:cNvPr id="10" name="Table 9"/>
          <p:cNvGraphicFramePr>
            <a:graphicFrameLocks noGrp="1"/>
          </p:cNvGraphicFramePr>
          <p:nvPr/>
        </p:nvGraphicFramePr>
        <p:xfrm>
          <a:off x="158753" y="4437112"/>
          <a:ext cx="8877743" cy="1742440"/>
        </p:xfrm>
        <a:graphic>
          <a:graphicData uri="http://schemas.openxmlformats.org/drawingml/2006/table">
            <a:tbl>
              <a:tblPr firstRow="1" bandRow="1">
                <a:tableStyleId>{5C22544A-7EE6-4342-B048-85BDC9FD1C3A}</a:tableStyleId>
              </a:tblPr>
              <a:tblGrid>
                <a:gridCol w="1532927"/>
                <a:gridCol w="918102"/>
                <a:gridCol w="918102"/>
                <a:gridCol w="918102"/>
                <a:gridCol w="918102"/>
                <a:gridCol w="918102"/>
                <a:gridCol w="918102"/>
                <a:gridCol w="918102"/>
                <a:gridCol w="918102"/>
              </a:tblGrid>
              <a:tr h="370840">
                <a:tc>
                  <a:txBody>
                    <a:bodyPr/>
                    <a:lstStyle/>
                    <a:p>
                      <a:r>
                        <a:rPr lang="en-GB" sz="1200" dirty="0" smtClean="0"/>
                        <a:t>Change in:</a:t>
                      </a:r>
                      <a:endParaRPr lang="en-GB" sz="1200" dirty="0"/>
                    </a:p>
                  </a:txBody>
                  <a:tcPr/>
                </a:tc>
                <a:tc>
                  <a:txBody>
                    <a:bodyPr/>
                    <a:lstStyle/>
                    <a:p>
                      <a:pPr algn="ctr"/>
                      <a:r>
                        <a:rPr lang="en-GB" sz="1200" dirty="0" smtClean="0"/>
                        <a:t>Ageas</a:t>
                      </a:r>
                      <a:endParaRPr lang="en-GB" sz="1200" dirty="0"/>
                    </a:p>
                  </a:txBody>
                  <a:tcPr/>
                </a:tc>
                <a:tc>
                  <a:txBody>
                    <a:bodyPr/>
                    <a:lstStyle/>
                    <a:p>
                      <a:pPr algn="ctr"/>
                      <a:r>
                        <a:rPr lang="en-GB" sz="1200" dirty="0" smtClean="0"/>
                        <a:t>Aviva</a:t>
                      </a:r>
                      <a:endParaRPr lang="en-GB" sz="1200" dirty="0"/>
                    </a:p>
                  </a:txBody>
                  <a:tcPr/>
                </a:tc>
                <a:tc>
                  <a:txBody>
                    <a:bodyPr/>
                    <a:lstStyle/>
                    <a:p>
                      <a:pPr algn="ctr"/>
                      <a:r>
                        <a:rPr lang="en-GB" sz="1200" dirty="0" smtClean="0"/>
                        <a:t>Bright</a:t>
                      </a:r>
                      <a:r>
                        <a:rPr lang="en-GB" sz="1200" baseline="0" dirty="0" smtClean="0"/>
                        <a:t> Grey</a:t>
                      </a:r>
                      <a:endParaRPr lang="en-GB" sz="1200" dirty="0"/>
                    </a:p>
                  </a:txBody>
                  <a:tcPr/>
                </a:tc>
                <a:tc>
                  <a:txBody>
                    <a:bodyPr/>
                    <a:lstStyle/>
                    <a:p>
                      <a:pPr algn="ctr"/>
                      <a:r>
                        <a:rPr lang="en-GB" sz="1200" dirty="0" smtClean="0"/>
                        <a:t>Friends</a:t>
                      </a:r>
                      <a:r>
                        <a:rPr lang="en-GB" sz="1200" baseline="0" dirty="0" smtClean="0"/>
                        <a:t> Life*</a:t>
                      </a:r>
                      <a:endParaRPr lang="en-GB" sz="1200" dirty="0"/>
                    </a:p>
                  </a:txBody>
                  <a:tcPr/>
                </a:tc>
                <a:tc>
                  <a:txBody>
                    <a:bodyPr/>
                    <a:lstStyle/>
                    <a:p>
                      <a:pPr algn="ctr"/>
                      <a:r>
                        <a:rPr lang="en-GB" sz="1200" dirty="0" smtClean="0"/>
                        <a:t>Legal and General</a:t>
                      </a:r>
                      <a:endParaRPr lang="en-GB" sz="1200" dirty="0"/>
                    </a:p>
                  </a:txBody>
                  <a:tcPr/>
                </a:tc>
                <a:tc>
                  <a:txBody>
                    <a:bodyPr/>
                    <a:lstStyle/>
                    <a:p>
                      <a:pPr algn="ctr"/>
                      <a:r>
                        <a:rPr lang="en-GB" sz="1200" dirty="0" smtClean="0"/>
                        <a:t>LV=</a:t>
                      </a:r>
                      <a:endParaRPr lang="en-GB" sz="1200" dirty="0"/>
                    </a:p>
                  </a:txBody>
                  <a:tcPr/>
                </a:tc>
                <a:tc>
                  <a:txBody>
                    <a:bodyPr/>
                    <a:lstStyle/>
                    <a:p>
                      <a:pPr algn="ctr"/>
                      <a:r>
                        <a:rPr lang="en-GB" sz="1200" dirty="0" smtClean="0"/>
                        <a:t>Scottish Provident</a:t>
                      </a:r>
                      <a:endParaRPr lang="en-GB" sz="1200" dirty="0"/>
                    </a:p>
                  </a:txBody>
                  <a:tcPr/>
                </a:tc>
                <a:tc>
                  <a:txBody>
                    <a:bodyPr/>
                    <a:lstStyle/>
                    <a:p>
                      <a:pPr algn="ctr"/>
                      <a:r>
                        <a:rPr lang="en-GB" sz="1200" dirty="0" smtClean="0"/>
                        <a:t>Zurich</a:t>
                      </a:r>
                      <a:endParaRPr lang="en-GB" sz="1200" dirty="0"/>
                    </a:p>
                  </a:txBody>
                  <a:tcPr/>
                </a:tc>
              </a:tr>
              <a:tr h="370840">
                <a:tc>
                  <a:txBody>
                    <a:bodyPr/>
                    <a:lstStyle/>
                    <a:p>
                      <a:r>
                        <a:rPr lang="en-GB" sz="1200" dirty="0" smtClean="0"/>
                        <a:t>Full payment Definitions</a:t>
                      </a:r>
                      <a:endParaRPr lang="en-GB" sz="1200" dirty="0"/>
                    </a:p>
                  </a:txBody>
                  <a:tcP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1</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5</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5</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9</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6</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r>
              <a:tr h="370840">
                <a:tc>
                  <a:txBody>
                    <a:bodyPr/>
                    <a:lstStyle/>
                    <a:p>
                      <a:r>
                        <a:rPr lang="en-GB" sz="1200" dirty="0" smtClean="0"/>
                        <a:t>Partial payment</a:t>
                      </a:r>
                      <a:r>
                        <a:rPr lang="en-GB" sz="1200" baseline="0" dirty="0" smtClean="0"/>
                        <a:t> Definitions</a:t>
                      </a:r>
                      <a:endParaRPr lang="en-GB" sz="1200" dirty="0"/>
                    </a:p>
                  </a:txBody>
                  <a:tcP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2</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2</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2</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7</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2</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r>
              <a:tr h="370840">
                <a:tc>
                  <a:txBody>
                    <a:bodyPr/>
                    <a:lstStyle/>
                    <a:p>
                      <a:r>
                        <a:rPr lang="en-GB" sz="1200" dirty="0" smtClean="0"/>
                        <a:t>ABI + Definitions</a:t>
                      </a:r>
                      <a:endParaRPr lang="en-GB" sz="1200" dirty="0"/>
                    </a:p>
                  </a:txBody>
                  <a:tcPr/>
                </a:tc>
                <a:tc>
                  <a:txBody>
                    <a:bodyPr/>
                    <a:lstStyle/>
                    <a:p>
                      <a:pPr algn="ctr"/>
                      <a:r>
                        <a:rPr lang="en-GB" sz="1200" kern="1200" dirty="0" smtClean="0">
                          <a:solidFill>
                            <a:schemeClr val="dk1"/>
                          </a:solidFill>
                          <a:latin typeface="+mn-lt"/>
                          <a:ea typeface="+mn-ea"/>
                          <a:cs typeface="+mn-cs"/>
                        </a:rPr>
                        <a:t>4</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7</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5</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8</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0</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11</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2</a:t>
                      </a:r>
                      <a:endParaRPr lang="en-GB" sz="1200" kern="1200" dirty="0">
                        <a:solidFill>
                          <a:schemeClr val="dk1"/>
                        </a:solidFill>
                        <a:latin typeface="+mn-lt"/>
                        <a:ea typeface="+mn-ea"/>
                        <a:cs typeface="+mn-cs"/>
                      </a:endParaRPr>
                    </a:p>
                  </a:txBody>
                  <a:tcPr anchor="ctr"/>
                </a:tc>
                <a:tc>
                  <a:txBody>
                    <a:bodyPr/>
                    <a:lstStyle/>
                    <a:p>
                      <a:pPr algn="ctr"/>
                      <a:r>
                        <a:rPr lang="en-GB" sz="1200" kern="1200" dirty="0" smtClean="0">
                          <a:solidFill>
                            <a:schemeClr val="dk1"/>
                          </a:solidFill>
                          <a:latin typeface="+mn-lt"/>
                          <a:ea typeface="+mn-ea"/>
                          <a:cs typeface="+mn-cs"/>
                        </a:rPr>
                        <a:t>2</a:t>
                      </a:r>
                      <a:endParaRPr lang="en-GB" sz="1200" kern="1200" dirty="0">
                        <a:solidFill>
                          <a:schemeClr val="dk1"/>
                        </a:solidFill>
                        <a:latin typeface="+mn-lt"/>
                        <a:ea typeface="+mn-ea"/>
                        <a:cs typeface="+mn-cs"/>
                      </a:endParaRPr>
                    </a:p>
                  </a:txBody>
                  <a:tcPr anchor="ctr"/>
                </a:tc>
              </a:tr>
            </a:tbl>
          </a:graphicData>
        </a:graphic>
      </p:graphicFrame>
      <p:sp>
        <p:nvSpPr>
          <p:cNvPr id="8" name="TextBox 7"/>
          <p:cNvSpPr txBox="1"/>
          <p:nvPr/>
        </p:nvSpPr>
        <p:spPr>
          <a:xfrm>
            <a:off x="683568" y="6283911"/>
            <a:ext cx="4824536" cy="169277"/>
          </a:xfrm>
          <a:prstGeom prst="rect">
            <a:avLst/>
          </a:prstGeom>
          <a:noFill/>
        </p:spPr>
        <p:txBody>
          <a:bodyPr wrap="square" lIns="0" tIns="0" rIns="0" bIns="0" rtlCol="0">
            <a:spAutoFit/>
          </a:bodyPr>
          <a:lstStyle/>
          <a:p>
            <a:r>
              <a:rPr lang="en-GB" sz="1100" dirty="0" smtClean="0">
                <a:latin typeface="Arial" pitchFamily="34" charset="0"/>
                <a:cs typeface="Arial" pitchFamily="34" charset="0"/>
              </a:rPr>
              <a:t>* Friend Life compared to BUPA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Competition on Quality and price</a:t>
            </a:r>
          </a:p>
          <a:p>
            <a:pPr lvl="1"/>
            <a:r>
              <a:rPr lang="en-GB" dirty="0" smtClean="0"/>
              <a:t>ABI Statements of Best Practice;</a:t>
            </a:r>
          </a:p>
          <a:p>
            <a:pPr lvl="1"/>
            <a:r>
              <a:rPr lang="en-GB" dirty="0" smtClean="0"/>
              <a:t>Comparison services e.g. </a:t>
            </a:r>
            <a:r>
              <a:rPr lang="en-GB" dirty="0" err="1" smtClean="0"/>
              <a:t>Defaqto</a:t>
            </a:r>
            <a:r>
              <a:rPr lang="en-GB" dirty="0" smtClean="0"/>
              <a:t>, CI Expert</a:t>
            </a:r>
            <a:r>
              <a:rPr lang="en-GB" dirty="0" smtClean="0"/>
              <a:t>;</a:t>
            </a:r>
          </a:p>
          <a:p>
            <a:pPr lvl="1"/>
            <a:r>
              <a:rPr lang="en-GB" dirty="0" smtClean="0"/>
              <a:t>New Entrants;</a:t>
            </a:r>
            <a:endParaRPr lang="en-GB" dirty="0" smtClean="0"/>
          </a:p>
          <a:p>
            <a:pPr lvl="1"/>
            <a:endParaRPr lang="en-GB" dirty="0" smtClean="0"/>
          </a:p>
          <a:p>
            <a:pPr lvl="1"/>
            <a:endParaRPr lang="en-GB" dirty="0" smtClean="0"/>
          </a:p>
          <a:p>
            <a:endParaRPr lang="en-GB" dirty="0" smtClean="0"/>
          </a:p>
          <a:p>
            <a:r>
              <a:rPr lang="en-GB" dirty="0" smtClean="0"/>
              <a:t>Published Claims Statistics =&gt; Visibility of declinature rates</a:t>
            </a:r>
          </a:p>
          <a:p>
            <a:pPr lvl="1"/>
            <a:r>
              <a:rPr lang="en-GB" dirty="0" smtClean="0"/>
              <a:t>Objective definitions;</a:t>
            </a:r>
            <a:endParaRPr lang="en-GB" dirty="0" smtClean="0"/>
          </a:p>
          <a:p>
            <a:pPr lvl="1"/>
            <a:r>
              <a:rPr lang="en-GB" dirty="0" smtClean="0"/>
              <a:t>Definitions </a:t>
            </a:r>
            <a:r>
              <a:rPr lang="en-GB" dirty="0" smtClean="0"/>
              <a:t>which do </a:t>
            </a:r>
            <a:r>
              <a:rPr lang="en-GB" dirty="0" smtClean="0"/>
              <a:t>what they seem to </a:t>
            </a:r>
            <a:r>
              <a:rPr lang="en-GB" dirty="0" smtClean="0"/>
              <a:t>say;</a:t>
            </a:r>
            <a:endParaRPr lang="en-GB" dirty="0" smtClean="0"/>
          </a:p>
          <a:p>
            <a:pPr lvl="1"/>
            <a:r>
              <a:rPr lang="en-GB" dirty="0" smtClean="0"/>
              <a:t>Non-disclosure;</a:t>
            </a:r>
            <a:endParaRPr lang="en-US" dirty="0" smtClean="0"/>
          </a:p>
          <a:p>
            <a:pPr lvl="1">
              <a:buNone/>
            </a:pPr>
            <a:endParaRPr lang="en-GB" dirty="0" smtClean="0"/>
          </a:p>
          <a:p>
            <a:pPr lvl="1"/>
            <a:endParaRPr lang="en-GB" dirty="0" smtClean="0"/>
          </a:p>
          <a:p>
            <a:pPr lvl="1"/>
            <a:endParaRPr lang="en-GB" dirty="0"/>
          </a:p>
        </p:txBody>
      </p:sp>
      <p:sp>
        <p:nvSpPr>
          <p:cNvPr id="3" name="Title 2"/>
          <p:cNvSpPr>
            <a:spLocks noGrp="1"/>
          </p:cNvSpPr>
          <p:nvPr>
            <p:ph type="title"/>
          </p:nvPr>
        </p:nvSpPr>
        <p:spPr/>
        <p:txBody>
          <a:bodyPr/>
          <a:lstStyle/>
          <a:p>
            <a:r>
              <a:rPr lang="en-GB" dirty="0" smtClean="0"/>
              <a:t>Drivers of Change in CI Product Design</a:t>
            </a:r>
            <a:endParaRPr lang="en-GB" dirty="0"/>
          </a:p>
        </p:txBody>
      </p:sp>
      <p:sp>
        <p:nvSpPr>
          <p:cNvPr id="2" name="Slide Number Placeholder 1"/>
          <p:cNvSpPr>
            <a:spLocks noGrp="1"/>
          </p:cNvSpPr>
          <p:nvPr>
            <p:ph type="sldNum" sz="quarter" idx="11"/>
          </p:nvPr>
        </p:nvSpPr>
        <p:spPr/>
        <p:txBody>
          <a:bodyPr/>
          <a:lstStyle/>
          <a:p>
            <a:fld id="{F5C8800B-C458-43CB-AF28-AB0A3A2C1213}" type="slidenum">
              <a:rPr lang="en-GB" noProof="0" smtClean="0"/>
              <a:pPr/>
              <a:t>11</a:t>
            </a:fld>
            <a:endParaRPr lang="en-GB" noProof="0"/>
          </a:p>
        </p:txBody>
      </p:sp>
      <p:sp>
        <p:nvSpPr>
          <p:cNvPr id="5" name="Text Placeholder 4"/>
          <p:cNvSpPr>
            <a:spLocks noGrp="1"/>
          </p:cNvSpPr>
          <p:nvPr>
            <p:ph type="body" sz="quarter" idx="12"/>
          </p:nvPr>
        </p:nvSpPr>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Comparison Services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12</a:t>
            </a:fld>
            <a:endParaRPr lang="en-GB" noProof="0"/>
          </a:p>
        </p:txBody>
      </p:sp>
      <p:sp>
        <p:nvSpPr>
          <p:cNvPr id="5" name="Text Placeholder 4"/>
          <p:cNvSpPr>
            <a:spLocks noGrp="1"/>
          </p:cNvSpPr>
          <p:nvPr>
            <p:ph type="body" sz="quarter" idx="12"/>
          </p:nvPr>
        </p:nvSpPr>
        <p:spPr/>
        <p:txBody>
          <a:bodyPr/>
          <a:lstStyle/>
          <a:p>
            <a:r>
              <a:rPr lang="en-GB" dirty="0" smtClean="0"/>
              <a:t>Example Output from </a:t>
            </a:r>
            <a:endParaRPr lang="en-GB" dirty="0"/>
          </a:p>
        </p:txBody>
      </p:sp>
      <p:pic>
        <p:nvPicPr>
          <p:cNvPr id="1026" name="Picture 2" descr="http://www.ciexpert.co.uk/wpimages/wpe0f49657_06.png"/>
          <p:cNvPicPr>
            <a:picLocks noChangeAspect="1" noChangeArrowheads="1"/>
          </p:cNvPicPr>
          <p:nvPr/>
        </p:nvPicPr>
        <p:blipFill>
          <a:blip r:embed="rId2" cstate="print"/>
          <a:srcRect/>
          <a:stretch>
            <a:fillRect/>
          </a:stretch>
        </p:blipFill>
        <p:spPr bwMode="auto">
          <a:xfrm>
            <a:off x="179512" y="2564903"/>
            <a:ext cx="4048134" cy="3950421"/>
          </a:xfrm>
          <a:prstGeom prst="rect">
            <a:avLst/>
          </a:prstGeom>
          <a:noFill/>
        </p:spPr>
      </p:pic>
      <p:pic>
        <p:nvPicPr>
          <p:cNvPr id="1028" name="Picture 4" descr="http://www.ciexpert.co.uk/wpimages/wp248ba0e3_06.png"/>
          <p:cNvPicPr>
            <a:picLocks noChangeAspect="1" noChangeArrowheads="1"/>
          </p:cNvPicPr>
          <p:nvPr/>
        </p:nvPicPr>
        <p:blipFill>
          <a:blip r:embed="rId3" cstate="print"/>
          <a:srcRect/>
          <a:stretch>
            <a:fillRect/>
          </a:stretch>
        </p:blipFill>
        <p:spPr bwMode="auto">
          <a:xfrm>
            <a:off x="4227646" y="1916113"/>
            <a:ext cx="4759024" cy="4383087"/>
          </a:xfrm>
          <a:prstGeom prst="rect">
            <a:avLst/>
          </a:prstGeom>
          <a:noFill/>
        </p:spPr>
      </p:pic>
      <p:pic>
        <p:nvPicPr>
          <p:cNvPr id="1030" name="Picture 6" descr="Home">
            <a:hlinkClick r:id="rId4"/>
          </p:cNvPr>
          <p:cNvPicPr>
            <a:picLocks noChangeAspect="1" noChangeArrowheads="1"/>
          </p:cNvPicPr>
          <p:nvPr/>
        </p:nvPicPr>
        <p:blipFill>
          <a:blip r:embed="rId5" cstate="print"/>
          <a:srcRect/>
          <a:stretch>
            <a:fillRect/>
          </a:stretch>
        </p:blipFill>
        <p:spPr bwMode="auto">
          <a:xfrm>
            <a:off x="3131840" y="1325562"/>
            <a:ext cx="3409950" cy="5905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43330"/>
            <a:ext cx="8458200" cy="481414"/>
          </a:xfrm>
        </p:spPr>
        <p:txBody>
          <a:bodyPr/>
          <a:lstStyle/>
          <a:p>
            <a:r>
              <a:rPr lang="en-GB" dirty="0" smtClean="0"/>
              <a:t>Published Claim Statistics</a:t>
            </a:r>
            <a:endParaRPr lang="en-US" dirty="0"/>
          </a:p>
        </p:txBody>
      </p:sp>
      <p:sp>
        <p:nvSpPr>
          <p:cNvPr id="4" name="Slide Number Placeholder 3"/>
          <p:cNvSpPr>
            <a:spLocks noGrp="1"/>
          </p:cNvSpPr>
          <p:nvPr>
            <p:ph type="sldNum" sz="quarter" idx="10"/>
          </p:nvPr>
        </p:nvSpPr>
        <p:spPr/>
        <p:txBody>
          <a:bodyPr/>
          <a:lstStyle/>
          <a:p>
            <a:pPr>
              <a:defRPr/>
            </a:pPr>
            <a:fld id="{6134A719-026C-4586-AEDC-D56FAB50F6C0}" type="slidenum">
              <a:rPr lang="en-US" smtClean="0"/>
              <a:pPr>
                <a:defRPr/>
              </a:pPr>
              <a:t>13</a:t>
            </a:fld>
            <a:endParaRPr lang="en-US"/>
          </a:p>
        </p:txBody>
      </p:sp>
      <p:pic>
        <p:nvPicPr>
          <p:cNvPr id="120834" name="Picture 2"/>
          <p:cNvPicPr>
            <a:picLocks noChangeAspect="1" noChangeArrowheads="1"/>
          </p:cNvPicPr>
          <p:nvPr/>
        </p:nvPicPr>
        <p:blipFill>
          <a:blip r:embed="rId3" cstate="screen"/>
          <a:srcRect/>
          <a:stretch>
            <a:fillRect/>
          </a:stretch>
        </p:blipFill>
        <p:spPr bwMode="auto">
          <a:xfrm>
            <a:off x="571500" y="1028700"/>
            <a:ext cx="8040829" cy="4800600"/>
          </a:xfrm>
          <a:prstGeom prst="rect">
            <a:avLst/>
          </a:prstGeom>
          <a:noFill/>
          <a:ln w="9525">
            <a:noFill/>
            <a:miter lim="800000"/>
            <a:headEnd/>
            <a:tailEnd/>
          </a:ln>
        </p:spPr>
      </p:pic>
      <p:sp>
        <p:nvSpPr>
          <p:cNvPr id="6" name="Rectangle 5"/>
          <p:cNvSpPr/>
          <p:nvPr/>
        </p:nvSpPr>
        <p:spPr bwMode="auto">
          <a:xfrm>
            <a:off x="571500" y="5029200"/>
            <a:ext cx="4000500" cy="8001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8" name="Straight Arrow Connector 7"/>
          <p:cNvCxnSpPr/>
          <p:nvPr/>
        </p:nvCxnSpPr>
        <p:spPr bwMode="auto">
          <a:xfrm rot="16200000" flipV="1">
            <a:off x="2971800" y="5943600"/>
            <a:ext cx="571500" cy="3429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GB" dirty="0"/>
          </a:p>
        </p:txBody>
      </p:sp>
      <p:sp>
        <p:nvSpPr>
          <p:cNvPr id="4" name="Slide Number Placeholder 3"/>
          <p:cNvSpPr>
            <a:spLocks noGrp="1"/>
          </p:cNvSpPr>
          <p:nvPr>
            <p:ph type="sldNum" sz="quarter" idx="11"/>
          </p:nvPr>
        </p:nvSpPr>
        <p:spPr/>
        <p:txBody>
          <a:bodyPr/>
          <a:lstStyle/>
          <a:p>
            <a:pPr>
              <a:defRPr/>
            </a:pPr>
            <a:fld id="{6134A719-026C-4586-AEDC-D56FAB50F6C0}" type="slidenum">
              <a:rPr lang="en-US" smtClean="0"/>
              <a:pPr>
                <a:defRPr/>
              </a:pPr>
              <a:t>14</a:t>
            </a:fld>
            <a:endParaRPr lang="en-US"/>
          </a:p>
        </p:txBody>
      </p:sp>
      <p:sp>
        <p:nvSpPr>
          <p:cNvPr id="5" name="Title 4"/>
          <p:cNvSpPr>
            <a:spLocks noGrp="1"/>
          </p:cNvSpPr>
          <p:nvPr>
            <p:ph type="title"/>
          </p:nvPr>
        </p:nvSpPr>
        <p:spPr>
          <a:xfrm>
            <a:off x="2339950" y="2708920"/>
            <a:ext cx="3024138" cy="864096"/>
          </a:xfrm>
        </p:spPr>
        <p:txBody>
          <a:bodyPr/>
          <a:lstStyle/>
          <a:p>
            <a:r>
              <a:rPr lang="en-GB" dirty="0" smtClean="0"/>
              <a:t>CI Conditions</a:t>
            </a:r>
            <a:endParaRPr lang="en-GB" dirty="0"/>
          </a:p>
        </p:txBody>
      </p:sp>
      <p:sp>
        <p:nvSpPr>
          <p:cNvPr id="7" name="Title 4"/>
          <p:cNvSpPr txBox="1">
            <a:spLocks/>
          </p:cNvSpPr>
          <p:nvPr/>
        </p:nvSpPr>
        <p:spPr>
          <a:xfrm>
            <a:off x="2339752" y="2708920"/>
            <a:ext cx="1080120" cy="864096"/>
          </a:xfrm>
          <a:prstGeom prst="rect">
            <a:avLst/>
          </a:prstGeom>
        </p:spPr>
        <p:txBody>
          <a:bodyPr vert="horz" lIns="0" tIns="0" rIns="0" bIns="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E31B23"/>
                </a:solidFill>
                <a:effectLst/>
                <a:uLnTx/>
                <a:uFillTx/>
                <a:latin typeface="Arial" pitchFamily="34" charset="0"/>
                <a:ea typeface="+mj-ea"/>
                <a:cs typeface="Arial" pitchFamily="34" charset="0"/>
              </a:rPr>
              <a:t>New</a:t>
            </a:r>
            <a:endParaRPr kumimoji="0" lang="en-GB" sz="3600" b="1" i="0" u="none" strike="noStrike" kern="1200" cap="none" spc="0" normalizeH="0" baseline="0" noProof="0" dirty="0">
              <a:ln>
                <a:noFill/>
              </a:ln>
              <a:solidFill>
                <a:srgbClr val="E31B23"/>
              </a:solidFill>
              <a:effectLst/>
              <a:uLnTx/>
              <a:uFillTx/>
              <a:latin typeface="Arial" pitchFamily="34" charset="0"/>
              <a:ea typeface="+mj-ea"/>
              <a:cs typeface="Arial" pitchFamily="34" charset="0"/>
            </a:endParaRPr>
          </a:p>
        </p:txBody>
      </p:sp>
      <p:sp>
        <p:nvSpPr>
          <p:cNvPr id="8" name="Title 4"/>
          <p:cNvSpPr txBox="1">
            <a:spLocks/>
          </p:cNvSpPr>
          <p:nvPr/>
        </p:nvSpPr>
        <p:spPr>
          <a:xfrm>
            <a:off x="692150" y="2708920"/>
            <a:ext cx="1575594" cy="864096"/>
          </a:xfrm>
          <a:prstGeom prst="rect">
            <a:avLst/>
          </a:prstGeom>
        </p:spPr>
        <p:txBody>
          <a:bodyPr vert="horz" lIns="0" tIns="0" rIns="0" bIns="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E31B23"/>
                </a:solidFill>
                <a:effectLst/>
                <a:uLnTx/>
                <a:uFillTx/>
                <a:latin typeface="Arial" pitchFamily="34" charset="0"/>
                <a:ea typeface="+mj-ea"/>
                <a:cs typeface="Arial" pitchFamily="34" charset="0"/>
              </a:rPr>
              <a:t>Pricing</a:t>
            </a:r>
            <a:endParaRPr kumimoji="0" lang="en-GB" sz="3600" b="1" i="0" u="none" strike="noStrike" kern="1200" cap="none" spc="0" normalizeH="0" baseline="0" noProof="0" dirty="0">
              <a:ln>
                <a:noFill/>
              </a:ln>
              <a:solidFill>
                <a:srgbClr val="E31B23"/>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5.55556E-7 -3.7037E-7 L 0.11823 -3.7037E-7 " pathEditMode="relative" rAng="0" ptsTypes="AA">
                                      <p:cBhvr>
                                        <p:cTn id="6" dur="2000" fill="hold"/>
                                        <p:tgtEl>
                                          <p:spTgt spid="5"/>
                                        </p:tgtEl>
                                        <p:attrNameLst>
                                          <p:attrName>ppt_x</p:attrName>
                                          <p:attrName>ppt_y</p:attrName>
                                        </p:attrNameLst>
                                      </p:cBhvr>
                                      <p:rCtr x="59" y="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History of UK CI Pricing</a:t>
            </a:r>
            <a:endParaRPr lang="en-US" dirty="0"/>
          </a:p>
        </p:txBody>
      </p:sp>
      <p:sp>
        <p:nvSpPr>
          <p:cNvPr id="4" name="Slide Number Placeholder 3"/>
          <p:cNvSpPr>
            <a:spLocks noGrp="1"/>
          </p:cNvSpPr>
          <p:nvPr>
            <p:ph type="sldNum" sz="quarter" idx="11"/>
          </p:nvPr>
        </p:nvSpPr>
        <p:spPr/>
        <p:txBody>
          <a:bodyPr/>
          <a:lstStyle/>
          <a:p>
            <a:fld id="{6134A719-026C-4586-AEDC-D56FAB50F6C0}" type="slidenum">
              <a:rPr lang="en-US" smtClean="0"/>
              <a:pPr/>
              <a:t>15</a:t>
            </a:fld>
            <a:endParaRPr lang="en-US"/>
          </a:p>
        </p:txBody>
      </p:sp>
      <p:sp>
        <p:nvSpPr>
          <p:cNvPr id="10" name="Text Placeholder 9"/>
          <p:cNvSpPr>
            <a:spLocks noGrp="1"/>
          </p:cNvSpPr>
          <p:nvPr>
            <p:ph type="body" sz="quarter" idx="12"/>
          </p:nvPr>
        </p:nvSpPr>
        <p:spPr/>
        <p:txBody>
          <a:bodyPr/>
          <a:lstStyle/>
          <a:p>
            <a:r>
              <a:rPr lang="en-GB" dirty="0" smtClean="0"/>
              <a:t>Current Level of Experience</a:t>
            </a:r>
            <a:endParaRPr lang="en-GB" dirty="0"/>
          </a:p>
        </p:txBody>
      </p:sp>
      <p:graphicFrame>
        <p:nvGraphicFramePr>
          <p:cNvPr id="6" name="Diagram 5"/>
          <p:cNvGraphicFramePr/>
          <p:nvPr/>
        </p:nvGraphicFramePr>
        <p:xfrm>
          <a:off x="890588" y="1884635"/>
          <a:ext cx="7048500"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Pricing Trends</a:t>
            </a:r>
            <a:endParaRPr lang="en-GB" dirty="0"/>
          </a:p>
        </p:txBody>
      </p:sp>
      <p:sp>
        <p:nvSpPr>
          <p:cNvPr id="6" name="Slide Number Placeholder 5"/>
          <p:cNvSpPr>
            <a:spLocks noGrp="1"/>
          </p:cNvSpPr>
          <p:nvPr>
            <p:ph type="sldNum" sz="quarter" idx="11"/>
          </p:nvPr>
        </p:nvSpPr>
        <p:spPr/>
        <p:txBody>
          <a:bodyPr/>
          <a:lstStyle/>
          <a:p>
            <a:fld id="{CA29E705-E0A3-4AD3-9024-9EBA9E470E40}" type="slidenum">
              <a:rPr lang="en-US" smtClean="0"/>
              <a:pPr/>
              <a:t>16</a:t>
            </a:fld>
            <a:endParaRPr lang="en-US"/>
          </a:p>
        </p:txBody>
      </p:sp>
      <p:sp>
        <p:nvSpPr>
          <p:cNvPr id="9" name="Text Placeholder 8"/>
          <p:cNvSpPr>
            <a:spLocks noGrp="1"/>
          </p:cNvSpPr>
          <p:nvPr>
            <p:ph type="body" sz="quarter" idx="12"/>
          </p:nvPr>
        </p:nvSpPr>
        <p:spPr/>
        <p:txBody>
          <a:bodyPr/>
          <a:lstStyle/>
          <a:p>
            <a:r>
              <a:rPr lang="en-GB" dirty="0" smtClean="0"/>
              <a:t>Recent past best guide to short-term future</a:t>
            </a:r>
            <a:endParaRPr lang="en-GB" dirty="0"/>
          </a:p>
        </p:txBody>
      </p:sp>
      <p:pic>
        <p:nvPicPr>
          <p:cNvPr id="10" name="Picture 1"/>
          <p:cNvPicPr>
            <a:picLocks noChangeAspect="1" noChangeArrowheads="1"/>
          </p:cNvPicPr>
          <p:nvPr/>
        </p:nvPicPr>
        <p:blipFill>
          <a:blip r:embed="rId2" cstate="print"/>
          <a:srcRect/>
          <a:stretch>
            <a:fillRect/>
          </a:stretch>
        </p:blipFill>
        <p:spPr bwMode="auto">
          <a:xfrm>
            <a:off x="1010542" y="2372161"/>
            <a:ext cx="6513786" cy="3721135"/>
          </a:xfrm>
          <a:prstGeom prst="rect">
            <a:avLst/>
          </a:prstGeom>
          <a:noFill/>
          <a:ln w="9525">
            <a:noFill/>
            <a:miter lim="800000"/>
            <a:headEnd/>
            <a:tailEnd/>
          </a:ln>
        </p:spPr>
      </p:pic>
      <p:sp>
        <p:nvSpPr>
          <p:cNvPr id="11" name="TextBox 10"/>
          <p:cNvSpPr txBox="1"/>
          <p:nvPr/>
        </p:nvSpPr>
        <p:spPr>
          <a:xfrm>
            <a:off x="1674440" y="6525344"/>
            <a:ext cx="6858000" cy="230832"/>
          </a:xfrm>
          <a:prstGeom prst="rect">
            <a:avLst/>
          </a:prstGeom>
          <a:noFill/>
        </p:spPr>
        <p:txBody>
          <a:bodyPr wrap="square" rtlCol="0">
            <a:spAutoFit/>
          </a:bodyPr>
          <a:lstStyle/>
          <a:p>
            <a:r>
              <a:rPr lang="en-GB" sz="900" dirty="0" smtClean="0"/>
              <a:t>Source: Presentation to the 2004 Healthcare Conference by the CI trends Working Party</a:t>
            </a:r>
            <a:endParaRPr lang="en-US" sz="900" dirty="0"/>
          </a:p>
        </p:txBody>
      </p:sp>
      <p:sp>
        <p:nvSpPr>
          <p:cNvPr id="12" name="Rectangle 11"/>
          <p:cNvSpPr/>
          <p:nvPr/>
        </p:nvSpPr>
        <p:spPr>
          <a:xfrm>
            <a:off x="342900" y="1836113"/>
            <a:ext cx="8343900" cy="584775"/>
          </a:xfrm>
          <a:prstGeom prst="rect">
            <a:avLst/>
          </a:prstGeom>
        </p:spPr>
        <p:txBody>
          <a:bodyPr wrap="square">
            <a:spAutoFit/>
          </a:bodyPr>
          <a:lstStyle/>
          <a:p>
            <a:pPr algn="ctr"/>
            <a:r>
              <a:rPr lang="en-US" sz="1600" dirty="0" smtClean="0"/>
              <a:t>Best Estimate </a:t>
            </a:r>
            <a:r>
              <a:rPr lang="en-US" sz="1600" dirty="0" err="1" smtClean="0"/>
              <a:t>Avg</a:t>
            </a:r>
            <a:r>
              <a:rPr lang="en-US" sz="1600" dirty="0" smtClean="0"/>
              <a:t> Change % pa, England &amp; Wales, 1980-2000</a:t>
            </a:r>
          </a:p>
          <a:p>
            <a:pPr algn="ctr"/>
            <a:r>
              <a:rPr lang="en-US" sz="1600" dirty="0" smtClean="0"/>
              <a:t>Men, aged 40 - 60</a:t>
            </a:r>
          </a:p>
        </p:txBody>
      </p:sp>
      <p:sp>
        <p:nvSpPr>
          <p:cNvPr id="13" name="Rectangle 12"/>
          <p:cNvSpPr/>
          <p:nvPr/>
        </p:nvSpPr>
        <p:spPr>
          <a:xfrm>
            <a:off x="342900" y="6145559"/>
            <a:ext cx="7886700" cy="307777"/>
          </a:xfrm>
          <a:prstGeom prst="rect">
            <a:avLst/>
          </a:prstGeom>
        </p:spPr>
        <p:txBody>
          <a:bodyPr wrap="square">
            <a:spAutoFit/>
          </a:bodyPr>
          <a:lstStyle/>
          <a:p>
            <a:pPr algn="ctr"/>
            <a:r>
              <a:rPr lang="en-US" sz="1400" b="1" dirty="0" smtClean="0"/>
              <a:t>Size of Balls Indicates Relative Importance of CI Measured by Incidence Rate.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txBody>
          <a:bodyPr/>
          <a:lstStyle/>
          <a:p>
            <a:r>
              <a:rPr lang="en-GB" sz="2400" dirty="0" smtClean="0"/>
              <a:t>Consultation with Expert CMO panel;</a:t>
            </a:r>
          </a:p>
          <a:p>
            <a:r>
              <a:rPr lang="en-GB" sz="2400" dirty="0" smtClean="0"/>
              <a:t>Strictly moderated sessions for each of the 16 conditions considered;</a:t>
            </a:r>
          </a:p>
          <a:p>
            <a:r>
              <a:rPr lang="en-GB" sz="2400" dirty="0" smtClean="0"/>
              <a:t>Production of expert “Expert Opinion Statement” which summarises consensus on:</a:t>
            </a:r>
          </a:p>
          <a:p>
            <a:pPr lvl="1"/>
            <a:r>
              <a:rPr lang="en-GB" dirty="0" smtClean="0"/>
              <a:t>Level and direction of recent Population past trends</a:t>
            </a:r>
          </a:p>
          <a:p>
            <a:pPr lvl="1"/>
            <a:r>
              <a:rPr lang="en-GB" dirty="0" smtClean="0"/>
              <a:t>Rationale for recent past trends</a:t>
            </a:r>
          </a:p>
          <a:p>
            <a:pPr lvl="1"/>
            <a:r>
              <a:rPr lang="en-GB" dirty="0" smtClean="0"/>
              <a:t>Projected trend for next 10 years and subsequent 10 years, with accompanying rationale</a:t>
            </a:r>
          </a:p>
          <a:p>
            <a:pPr lvl="1"/>
            <a:r>
              <a:rPr lang="en-GB" dirty="0" smtClean="0"/>
              <a:t>Potential ‘shocks’ in next 10 years and subsequent 10 years, with accompanying rationale</a:t>
            </a:r>
            <a:endParaRPr lang="en-US" dirty="0" smtClean="0"/>
          </a:p>
          <a:p>
            <a:endParaRPr lang="en-GB" dirty="0"/>
          </a:p>
        </p:txBody>
      </p:sp>
      <p:sp>
        <p:nvSpPr>
          <p:cNvPr id="7" name="Title 6"/>
          <p:cNvSpPr>
            <a:spLocks noGrp="1"/>
          </p:cNvSpPr>
          <p:nvPr>
            <p:ph type="title"/>
          </p:nvPr>
        </p:nvSpPr>
        <p:spPr/>
        <p:txBody>
          <a:bodyPr/>
          <a:lstStyle/>
          <a:p>
            <a:r>
              <a:rPr lang="en-GB" smtClean="0"/>
              <a:t>Pricing Trends</a:t>
            </a:r>
            <a:endParaRPr lang="en-GB" dirty="0"/>
          </a:p>
        </p:txBody>
      </p:sp>
      <p:sp>
        <p:nvSpPr>
          <p:cNvPr id="6" name="Slide Number Placeholder 5"/>
          <p:cNvSpPr>
            <a:spLocks noGrp="1"/>
          </p:cNvSpPr>
          <p:nvPr>
            <p:ph type="sldNum" sz="quarter" idx="11"/>
          </p:nvPr>
        </p:nvSpPr>
        <p:spPr/>
        <p:txBody>
          <a:bodyPr/>
          <a:lstStyle/>
          <a:p>
            <a:fld id="{CA29E705-E0A3-4AD3-9024-9EBA9E470E40}" type="slidenum">
              <a:rPr lang="en-US" smtClean="0"/>
              <a:pPr/>
              <a:t>17</a:t>
            </a:fld>
            <a:endParaRPr lang="en-US"/>
          </a:p>
        </p:txBody>
      </p:sp>
      <p:sp>
        <p:nvSpPr>
          <p:cNvPr id="9" name="Text Placeholder 8"/>
          <p:cNvSpPr>
            <a:spLocks noGrp="1"/>
          </p:cNvSpPr>
          <p:nvPr>
            <p:ph type="body" sz="quarter" idx="12"/>
          </p:nvPr>
        </p:nvSpPr>
        <p:spPr/>
        <p:txBody>
          <a:bodyPr/>
          <a:lstStyle/>
          <a:p>
            <a:r>
              <a:rPr lang="en-GB" smtClean="0"/>
              <a:t>But longer term rely on research of future medical advances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3" y="800100"/>
            <a:ext cx="8458200" cy="457200"/>
          </a:xfrm>
        </p:spPr>
        <p:txBody>
          <a:bodyPr/>
          <a:lstStyle/>
          <a:p>
            <a:r>
              <a:rPr lang="en-GB" dirty="0" smtClean="0"/>
              <a:t>Pricing New Minor Conditions</a:t>
            </a:r>
            <a:endParaRPr lang="en-US" dirty="0"/>
          </a:p>
        </p:txBody>
      </p:sp>
      <p:sp>
        <p:nvSpPr>
          <p:cNvPr id="14" name="Text Placeholder 13"/>
          <p:cNvSpPr>
            <a:spLocks noGrp="1"/>
          </p:cNvSpPr>
          <p:nvPr>
            <p:ph type="body" sz="half" idx="1"/>
          </p:nvPr>
        </p:nvSpPr>
        <p:spPr/>
        <p:txBody>
          <a:bodyPr/>
          <a:lstStyle/>
          <a:p>
            <a:endParaRPr lang="en-GB"/>
          </a:p>
        </p:txBody>
      </p:sp>
      <p:sp>
        <p:nvSpPr>
          <p:cNvPr id="15" name="Content Placeholder 14"/>
          <p:cNvSpPr>
            <a:spLocks noGrp="1"/>
          </p:cNvSpPr>
          <p:nvPr>
            <p:ph sz="quarter" idx="2"/>
          </p:nvPr>
        </p:nvSpPr>
        <p:spPr/>
        <p:txBody>
          <a:bodyPr/>
          <a:lstStyle/>
          <a:p>
            <a:endParaRPr lang="en-GB"/>
          </a:p>
        </p:txBody>
      </p:sp>
      <p:sp>
        <p:nvSpPr>
          <p:cNvPr id="16" name="Content Placeholder 15"/>
          <p:cNvSpPr>
            <a:spLocks noGrp="1"/>
          </p:cNvSpPr>
          <p:nvPr>
            <p:ph sz="quarter" idx="3"/>
          </p:nvPr>
        </p:nvSpPr>
        <p:spPr/>
        <p:txBody>
          <a:bodyPr/>
          <a:lstStyle/>
          <a:p>
            <a:endParaRPr lang="en-GB"/>
          </a:p>
        </p:txBody>
      </p:sp>
      <p:sp>
        <p:nvSpPr>
          <p:cNvPr id="6" name="Slide Number Placeholder 5"/>
          <p:cNvSpPr>
            <a:spLocks noGrp="1"/>
          </p:cNvSpPr>
          <p:nvPr>
            <p:ph type="sldNum" sz="quarter" idx="10"/>
          </p:nvPr>
        </p:nvSpPr>
        <p:spPr/>
        <p:txBody>
          <a:bodyPr/>
          <a:lstStyle/>
          <a:p>
            <a:fld id="{CA29E705-E0A3-4AD3-9024-9EBA9E470E40}" type="slidenum">
              <a:rPr lang="en-US" smtClean="0"/>
              <a:pPr/>
              <a:t>18</a:t>
            </a:fld>
            <a:endParaRPr lang="en-US"/>
          </a:p>
        </p:txBody>
      </p:sp>
      <p:graphicFrame>
        <p:nvGraphicFramePr>
          <p:cNvPr id="7" name="Diagram 6"/>
          <p:cNvGraphicFramePr/>
          <p:nvPr/>
        </p:nvGraphicFramePr>
        <p:xfrm>
          <a:off x="619919" y="1397000"/>
          <a:ext cx="7596188"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GB" dirty="0" smtClean="0"/>
              <a:t>Popular additional cancer related CI condition</a:t>
            </a:r>
          </a:p>
          <a:p>
            <a:pPr lvl="1"/>
            <a:r>
              <a:rPr lang="en-GB" dirty="0" smtClean="0"/>
              <a:t>Around 10 Insurers cover it as a partial benefit</a:t>
            </a:r>
          </a:p>
          <a:p>
            <a:pPr lvl="1"/>
            <a:r>
              <a:rPr lang="en-GB" dirty="0" smtClean="0"/>
              <a:t>Definitions vary from full mastectomy through to partial mastectomy</a:t>
            </a:r>
          </a:p>
          <a:p>
            <a:pPr lvl="1"/>
            <a:endParaRPr lang="en-GB" dirty="0" smtClean="0"/>
          </a:p>
          <a:p>
            <a:r>
              <a:rPr lang="en-GB" dirty="0" smtClean="0"/>
              <a:t>Has existed in the market for a number of years so pricing approach isn’t that sensitive anymore!</a:t>
            </a:r>
          </a:p>
          <a:p>
            <a:pPr lvl="1"/>
            <a:r>
              <a:rPr lang="en-GB" dirty="0" smtClean="0"/>
              <a:t>Indeed, priced before the highly useful National </a:t>
            </a:r>
            <a:r>
              <a:rPr lang="en-US" dirty="0" smtClean="0"/>
              <a:t>Mastectomy and Breast Reconstruction Audits published.</a:t>
            </a:r>
          </a:p>
          <a:p>
            <a:pPr lvl="1"/>
            <a:endParaRPr lang="en-GB" dirty="0" smtClean="0"/>
          </a:p>
          <a:p>
            <a:r>
              <a:rPr lang="en-GB" dirty="0" smtClean="0"/>
              <a:t>Pricing the original form of the benefit – Pip will talk through variations later.... </a:t>
            </a:r>
          </a:p>
          <a:p>
            <a:pPr lvl="1">
              <a:buNone/>
            </a:pPr>
            <a:endParaRPr lang="en-GB" dirty="0" smtClean="0"/>
          </a:p>
          <a:p>
            <a:pPr lvl="1">
              <a:buNone/>
            </a:pPr>
            <a:endParaRPr lang="en-GB" dirty="0"/>
          </a:p>
        </p:txBody>
      </p:sp>
      <p:sp>
        <p:nvSpPr>
          <p:cNvPr id="7" name="Title 6"/>
          <p:cNvSpPr>
            <a:spLocks noGrp="1"/>
          </p:cNvSpPr>
          <p:nvPr>
            <p:ph type="title"/>
          </p:nvPr>
        </p:nvSpPr>
        <p:spPr/>
        <p:txBody>
          <a:bodyPr/>
          <a:lstStyle/>
          <a:p>
            <a:r>
              <a:rPr lang="en-GB" dirty="0" smtClean="0"/>
              <a:t>Example : </a:t>
            </a:r>
            <a:r>
              <a:rPr lang="en-GB" dirty="0" err="1" smtClean="0"/>
              <a:t>Ductal</a:t>
            </a:r>
            <a:r>
              <a:rPr lang="en-GB" dirty="0" smtClean="0"/>
              <a:t> Carcinoma In Situ Requiring Mastectomy</a:t>
            </a:r>
            <a:endParaRPr lang="en-GB" dirty="0"/>
          </a:p>
        </p:txBody>
      </p:sp>
      <p:sp>
        <p:nvSpPr>
          <p:cNvPr id="6" name="Slide Number Placeholder 5"/>
          <p:cNvSpPr>
            <a:spLocks noGrp="1"/>
          </p:cNvSpPr>
          <p:nvPr>
            <p:ph type="sldNum" sz="quarter" idx="11"/>
          </p:nvPr>
        </p:nvSpPr>
        <p:spPr/>
        <p:txBody>
          <a:bodyPr/>
          <a:lstStyle/>
          <a:p>
            <a:fld id="{CA29E705-E0A3-4AD3-9024-9EBA9E470E40}" type="slidenum">
              <a:rPr lang="en-US" smtClean="0"/>
              <a:pPr/>
              <a:t>19</a:t>
            </a:fld>
            <a:endParaRPr lang="en-US"/>
          </a:p>
        </p:txBody>
      </p:sp>
      <p:sp>
        <p:nvSpPr>
          <p:cNvPr id="9" name="Text Placeholder 8"/>
          <p:cNvSpPr>
            <a:spLocks noGrp="1"/>
          </p:cNvSpPr>
          <p:nvPr>
            <p:ph type="body" sz="quarter" idx="12"/>
          </p:nvPr>
        </p:nvSpPr>
        <p:spPr/>
        <p:txBody>
          <a:bodyPr/>
          <a:lstStyle/>
          <a:p>
            <a:r>
              <a:rPr lang="en-GB" dirty="0" smtClean="0"/>
              <a:t>Why?</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Table of Contents</a:t>
            </a:r>
            <a:endParaRPr lang="en-GB"/>
          </a:p>
        </p:txBody>
      </p:sp>
      <p:sp>
        <p:nvSpPr>
          <p:cNvPr id="6" name="Slide Number Placeholder 5"/>
          <p:cNvSpPr>
            <a:spLocks noGrp="1"/>
          </p:cNvSpPr>
          <p:nvPr>
            <p:ph type="sldNum" sz="quarter" idx="11"/>
          </p:nvPr>
        </p:nvSpPr>
        <p:spPr/>
        <p:txBody>
          <a:bodyPr/>
          <a:lstStyle/>
          <a:p>
            <a:fld id="{F5C8800B-C458-43CB-AF28-AB0A3A2C1213}" type="slidenum">
              <a:rPr lang="en-GB" noProof="0" smtClean="0"/>
              <a:pPr/>
              <a:t>2</a:t>
            </a:fld>
            <a:endParaRPr lang="en-GB" noProof="0"/>
          </a:p>
        </p:txBody>
      </p:sp>
      <p:sp>
        <p:nvSpPr>
          <p:cNvPr id="12" name="TocEntry1"/>
          <p:cNvSpPr txBox="1"/>
          <p:nvPr>
            <p:custDataLst>
              <p:tags r:id="rId1"/>
            </p:custDataLst>
          </p:nvPr>
        </p:nvSpPr>
        <p:spPr>
          <a:xfrm>
            <a:off x="539750" y="1412875"/>
            <a:ext cx="5256212" cy="304800"/>
          </a:xfrm>
          <a:prstGeom prst="rect">
            <a:avLst/>
          </a:prstGeom>
          <a:noFill/>
        </p:spPr>
        <p:txBody>
          <a:bodyPr vert="horz" wrap="square" lIns="0" tIns="0" rIns="0" bIns="0" rtlCol="0">
            <a:noAutofit/>
          </a:bodyPr>
          <a:lstStyle/>
          <a:p>
            <a:pPr marL="446088" indent="-446088">
              <a:buClr>
                <a:srgbClr val="E31B23"/>
              </a:buClr>
              <a:buSzPct val="100000"/>
              <a:buAutoNum type="arabicPeriod"/>
            </a:pPr>
            <a:r>
              <a:rPr lang="en-US" sz="2000" smtClean="0">
                <a:solidFill>
                  <a:srgbClr val="000000"/>
                </a:solidFill>
                <a:latin typeface="Arial"/>
                <a:cs typeface="Arial" pitchFamily="34" charset="0"/>
              </a:rPr>
              <a:t>Evolution of CI in the UK</a:t>
            </a:r>
            <a:endParaRPr lang="en-GB" sz="2000" dirty="0" err="1" smtClean="0">
              <a:solidFill>
                <a:srgbClr val="000000"/>
              </a:solidFill>
              <a:latin typeface="Arial"/>
              <a:cs typeface="Arial" pitchFamily="34" charset="0"/>
            </a:endParaRPr>
          </a:p>
        </p:txBody>
      </p:sp>
      <p:sp>
        <p:nvSpPr>
          <p:cNvPr id="13" name="TocEntry2"/>
          <p:cNvSpPr txBox="1"/>
          <p:nvPr>
            <p:custDataLst>
              <p:tags r:id="rId2"/>
            </p:custDataLst>
          </p:nvPr>
        </p:nvSpPr>
        <p:spPr>
          <a:xfrm>
            <a:off x="539750" y="1871662"/>
            <a:ext cx="5256212" cy="304800"/>
          </a:xfrm>
          <a:prstGeom prst="rect">
            <a:avLst/>
          </a:prstGeom>
          <a:noFill/>
        </p:spPr>
        <p:txBody>
          <a:bodyPr vert="horz" wrap="square" lIns="0" tIns="0" rIns="0" bIns="0" rtlCol="0">
            <a:noAutofit/>
          </a:bodyPr>
          <a:lstStyle/>
          <a:p>
            <a:pPr marL="446088" indent="-446088">
              <a:buClr>
                <a:srgbClr val="E31B23"/>
              </a:buClr>
              <a:buSzPct val="100000"/>
              <a:buAutoNum type="arabicPeriod" startAt="2"/>
            </a:pPr>
            <a:r>
              <a:rPr lang="en-GB" sz="2000" smtClean="0">
                <a:solidFill>
                  <a:srgbClr val="000000"/>
                </a:solidFill>
                <a:latin typeface="Arial"/>
                <a:cs typeface="Arial" pitchFamily="34" charset="0"/>
              </a:rPr>
              <a:t>Pricing New CI Conditions</a:t>
            </a:r>
            <a:endParaRPr lang="en-GB" sz="2000" dirty="0" err="1" smtClean="0">
              <a:solidFill>
                <a:srgbClr val="000000"/>
              </a:solidFill>
              <a:latin typeface="Arial"/>
              <a:cs typeface="Arial" pitchFamily="34" charset="0"/>
            </a:endParaRPr>
          </a:p>
        </p:txBody>
      </p:sp>
      <p:sp>
        <p:nvSpPr>
          <p:cNvPr id="14" name="TocEntry3"/>
          <p:cNvSpPr txBox="1"/>
          <p:nvPr>
            <p:custDataLst>
              <p:tags r:id="rId3"/>
            </p:custDataLst>
          </p:nvPr>
        </p:nvSpPr>
        <p:spPr>
          <a:xfrm>
            <a:off x="539750" y="2330449"/>
            <a:ext cx="5256212" cy="304800"/>
          </a:xfrm>
          <a:prstGeom prst="rect">
            <a:avLst/>
          </a:prstGeom>
          <a:noFill/>
        </p:spPr>
        <p:txBody>
          <a:bodyPr vert="horz" wrap="square" lIns="0" tIns="0" rIns="0" bIns="0" rtlCol="0">
            <a:noAutofit/>
          </a:bodyPr>
          <a:lstStyle/>
          <a:p>
            <a:pPr marL="446088" indent="-446088">
              <a:buClr>
                <a:srgbClr val="E31B23"/>
              </a:buClr>
              <a:buSzPct val="100000"/>
              <a:buAutoNum type="arabicPeriod" startAt="3"/>
            </a:pPr>
            <a:r>
              <a:rPr lang="en-GB" sz="2000" smtClean="0">
                <a:solidFill>
                  <a:srgbClr val="000000"/>
                </a:solidFill>
                <a:latin typeface="Arial"/>
                <a:cs typeface="Arial" pitchFamily="34" charset="0"/>
              </a:rPr>
              <a:t>Developing New CI Conditions</a:t>
            </a:r>
            <a:endParaRPr lang="en-GB" sz="2000" dirty="0" err="1" smtClean="0">
              <a:solidFill>
                <a:srgbClr val="000000"/>
              </a:solidFill>
              <a:latin typeface="Arial"/>
              <a:cs typeface="Arial" pitchFamily="34" charset="0"/>
            </a:endParaRPr>
          </a:p>
        </p:txBody>
      </p:sp>
      <p:sp>
        <p:nvSpPr>
          <p:cNvPr id="15" name="TocEntry4"/>
          <p:cNvSpPr txBox="1"/>
          <p:nvPr>
            <p:custDataLst>
              <p:tags r:id="rId4"/>
            </p:custDataLst>
          </p:nvPr>
        </p:nvSpPr>
        <p:spPr>
          <a:xfrm>
            <a:off x="539750" y="2789236"/>
            <a:ext cx="5256212" cy="304800"/>
          </a:xfrm>
          <a:prstGeom prst="rect">
            <a:avLst/>
          </a:prstGeom>
          <a:noFill/>
        </p:spPr>
        <p:txBody>
          <a:bodyPr vert="horz" wrap="square" lIns="0" tIns="0" rIns="0" bIns="0" rtlCol="0">
            <a:noAutofit/>
          </a:bodyPr>
          <a:lstStyle/>
          <a:p>
            <a:pPr marL="446088" indent="-446088">
              <a:buClr>
                <a:srgbClr val="E31B23"/>
              </a:buClr>
              <a:buSzPct val="100000"/>
              <a:buAutoNum type="arabicPeriod" startAt="4"/>
            </a:pPr>
            <a:r>
              <a:rPr lang="en-GB" sz="2000" smtClean="0">
                <a:solidFill>
                  <a:srgbClr val="000000"/>
                </a:solidFill>
                <a:latin typeface="Arial"/>
                <a:cs typeface="Arial" pitchFamily="34" charset="0"/>
              </a:rPr>
              <a:t>Underwriting and Claims considerations</a:t>
            </a:r>
            <a:endParaRPr lang="en-GB" sz="2000" dirty="0" err="1" smtClean="0">
              <a:solidFill>
                <a:srgbClr val="000000"/>
              </a:solidFill>
              <a:latin typeface="Arial"/>
              <a:cs typeface="Arial" pitchFamily="34" charset="0"/>
            </a:endParaRPr>
          </a:p>
        </p:txBody>
      </p:sp>
    </p:spTree>
    <p:extLst>
      <p:ext uri="{BB962C8B-B14F-4D97-AF65-F5344CB8AC3E}">
        <p14:creationId xmlns="" xmlns:p14="http://schemas.microsoft.com/office/powerpoint/2010/main" val="3628968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916113"/>
            <a:ext cx="3384178" cy="3889376"/>
          </a:xfrm>
        </p:spPr>
        <p:txBody>
          <a:bodyPr/>
          <a:lstStyle/>
          <a:p>
            <a:r>
              <a:rPr lang="en-GB" dirty="0" smtClean="0"/>
              <a:t>Non-Invasive Breast Tumour </a:t>
            </a:r>
          </a:p>
          <a:p>
            <a:pPr lvl="1"/>
            <a:r>
              <a:rPr lang="en-GB" dirty="0" smtClean="0"/>
              <a:t>ICD10 Code “D05”</a:t>
            </a:r>
          </a:p>
          <a:p>
            <a:pPr lvl="1"/>
            <a:r>
              <a:rPr lang="en-GB" dirty="0" smtClean="0"/>
              <a:t>HES Data;</a:t>
            </a:r>
          </a:p>
          <a:p>
            <a:pPr lvl="1"/>
            <a:r>
              <a:rPr lang="en-GB" dirty="0" smtClean="0"/>
              <a:t>Cancer Registry Data (ONS);</a:t>
            </a:r>
          </a:p>
          <a:p>
            <a:pPr lvl="1"/>
            <a:endParaRPr lang="en-GB" dirty="0" smtClean="0"/>
          </a:p>
          <a:p>
            <a:r>
              <a:rPr lang="en-US" dirty="0" smtClean="0"/>
              <a:t>Rates by Age of Population </a:t>
            </a:r>
          </a:p>
          <a:p>
            <a:pPr lvl="1"/>
            <a:r>
              <a:rPr lang="en-US" dirty="0" smtClean="0"/>
              <a:t>Created by dividing by population estimates;</a:t>
            </a:r>
          </a:p>
          <a:p>
            <a:pPr lvl="1"/>
            <a:r>
              <a:rPr lang="en-US" dirty="0" smtClean="0"/>
              <a:t>Comparison to US estimates;</a:t>
            </a:r>
          </a:p>
          <a:p>
            <a:endParaRPr lang="en-US" dirty="0" smtClean="0"/>
          </a:p>
          <a:p>
            <a:endParaRPr lang="en-US" dirty="0" smtClean="0"/>
          </a:p>
        </p:txBody>
      </p:sp>
      <p:sp>
        <p:nvSpPr>
          <p:cNvPr id="3" name="Title 2"/>
          <p:cNvSpPr>
            <a:spLocks noGrp="1"/>
          </p:cNvSpPr>
          <p:nvPr>
            <p:ph type="title"/>
          </p:nvPr>
        </p:nvSpPr>
        <p:spPr/>
        <p:txBody>
          <a:bodyPr/>
          <a:lstStyle/>
          <a:p>
            <a:r>
              <a:rPr lang="en-GB" dirty="0" smtClean="0"/>
              <a:t>Population Statistics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20</a:t>
            </a:fld>
            <a:endParaRPr lang="en-GB" noProof="0"/>
          </a:p>
        </p:txBody>
      </p:sp>
      <p:sp>
        <p:nvSpPr>
          <p:cNvPr id="5" name="Text Placeholder 4"/>
          <p:cNvSpPr>
            <a:spLocks noGrp="1"/>
          </p:cNvSpPr>
          <p:nvPr>
            <p:ph type="body" sz="quarter" idx="12"/>
          </p:nvPr>
        </p:nvSpPr>
        <p:spPr/>
        <p:txBody>
          <a:bodyPr/>
          <a:lstStyle/>
          <a:p>
            <a:r>
              <a:rPr lang="en-GB" dirty="0" smtClean="0"/>
              <a:t>Base Incidence Rates for DCIS</a:t>
            </a:r>
            <a:endParaRPr lang="en-GB" dirty="0"/>
          </a:p>
        </p:txBody>
      </p:sp>
      <p:pic>
        <p:nvPicPr>
          <p:cNvPr id="78850" name="Picture 2"/>
          <p:cNvPicPr>
            <a:picLocks noChangeAspect="1" noChangeArrowheads="1"/>
          </p:cNvPicPr>
          <p:nvPr/>
        </p:nvPicPr>
        <p:blipFill>
          <a:blip r:embed="rId2" cstate="print"/>
          <a:srcRect/>
          <a:stretch>
            <a:fillRect/>
          </a:stretch>
        </p:blipFill>
        <p:spPr bwMode="auto">
          <a:xfrm>
            <a:off x="4355976" y="2132856"/>
            <a:ext cx="4377761" cy="3247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1916113"/>
            <a:ext cx="7560642" cy="3889376"/>
          </a:xfrm>
        </p:spPr>
        <p:txBody>
          <a:bodyPr/>
          <a:lstStyle/>
          <a:p>
            <a:pPr>
              <a:spcBef>
                <a:spcPts val="0"/>
              </a:spcBef>
            </a:pPr>
            <a:r>
              <a:rPr lang="en-GB" dirty="0" smtClean="0"/>
              <a:t>Allow for treatment by Mastectomy</a:t>
            </a:r>
          </a:p>
          <a:p>
            <a:pPr lvl="1">
              <a:spcBef>
                <a:spcPts val="0"/>
              </a:spcBef>
            </a:pPr>
            <a:r>
              <a:rPr lang="en-US" dirty="0" smtClean="0"/>
              <a:t>Total excision of breast total mastectomy ; OCPS Codes 27.1 to 27.4;</a:t>
            </a:r>
            <a:endParaRPr lang="en-GB" dirty="0" smtClean="0"/>
          </a:p>
          <a:p>
            <a:pPr lvl="1">
              <a:spcBef>
                <a:spcPts val="0"/>
              </a:spcBef>
            </a:pPr>
            <a:r>
              <a:rPr lang="en-GB" dirty="0" smtClean="0"/>
              <a:t>Current proportions only</a:t>
            </a:r>
          </a:p>
          <a:p>
            <a:pPr lvl="1">
              <a:spcBef>
                <a:spcPts val="0"/>
              </a:spcBef>
            </a:pPr>
            <a:r>
              <a:rPr lang="en-GB" dirty="0" smtClean="0"/>
              <a:t>Any Moral Hazard?</a:t>
            </a:r>
          </a:p>
          <a:p>
            <a:pPr lvl="1">
              <a:spcBef>
                <a:spcPts val="0"/>
              </a:spcBef>
            </a:pPr>
            <a:endParaRPr lang="en-GB" dirty="0" smtClean="0"/>
          </a:p>
          <a:p>
            <a:pPr>
              <a:spcBef>
                <a:spcPts val="0"/>
              </a:spcBef>
            </a:pPr>
            <a:r>
              <a:rPr lang="en-GB" dirty="0" smtClean="0"/>
              <a:t>Trending to present day</a:t>
            </a:r>
          </a:p>
          <a:p>
            <a:pPr lvl="1">
              <a:spcBef>
                <a:spcPts val="0"/>
              </a:spcBef>
            </a:pPr>
            <a:endParaRPr lang="en-GB" dirty="0" smtClean="0"/>
          </a:p>
          <a:p>
            <a:pPr>
              <a:spcBef>
                <a:spcPts val="0"/>
              </a:spcBef>
            </a:pPr>
            <a:r>
              <a:rPr lang="en-GB" dirty="0" smtClean="0"/>
              <a:t>Impact of Underwriting / Select </a:t>
            </a:r>
            <a:r>
              <a:rPr lang="en-GB" dirty="0" smtClean="0"/>
              <a:t>Effect</a:t>
            </a:r>
          </a:p>
          <a:p>
            <a:pPr lvl="1">
              <a:spcBef>
                <a:spcPts val="0"/>
              </a:spcBef>
            </a:pPr>
            <a:r>
              <a:rPr lang="en-GB" dirty="0" smtClean="0"/>
              <a:t>Relevant risk factors underwritten for?</a:t>
            </a:r>
          </a:p>
          <a:p>
            <a:pPr>
              <a:spcBef>
                <a:spcPts val="0"/>
              </a:spcBef>
            </a:pPr>
            <a:endParaRPr lang="en-GB" dirty="0" smtClean="0"/>
          </a:p>
          <a:p>
            <a:pPr>
              <a:spcBef>
                <a:spcPts val="0"/>
              </a:spcBef>
            </a:pPr>
            <a:r>
              <a:rPr lang="en-GB" dirty="0" smtClean="0"/>
              <a:t>Overlaps with existing CI conditions</a:t>
            </a:r>
          </a:p>
          <a:p>
            <a:pPr lvl="1">
              <a:spcBef>
                <a:spcPts val="0"/>
              </a:spcBef>
              <a:buNone/>
            </a:pPr>
            <a:endParaRPr lang="en-GB" dirty="0" smtClean="0"/>
          </a:p>
          <a:p>
            <a:pPr>
              <a:spcBef>
                <a:spcPts val="0"/>
              </a:spcBef>
            </a:pPr>
            <a:r>
              <a:rPr lang="en-GB" dirty="0" smtClean="0"/>
              <a:t>Screening Changes</a:t>
            </a:r>
          </a:p>
          <a:p>
            <a:pPr>
              <a:spcBef>
                <a:spcPts val="0"/>
              </a:spcBef>
              <a:buNone/>
            </a:pPr>
            <a:endParaRPr lang="en-GB" dirty="0" smtClean="0"/>
          </a:p>
          <a:p>
            <a:pPr>
              <a:spcBef>
                <a:spcPts val="0"/>
              </a:spcBef>
            </a:pPr>
            <a:r>
              <a:rPr lang="en-GB" dirty="0" smtClean="0"/>
              <a:t>Insured Population </a:t>
            </a:r>
            <a:r>
              <a:rPr lang="en-GB" dirty="0" smtClean="0"/>
              <a:t>Differences arising from different socio-economic mix</a:t>
            </a:r>
            <a:endParaRPr lang="en-GB" dirty="0" smtClean="0"/>
          </a:p>
          <a:p>
            <a:pPr lvl="1">
              <a:buNone/>
            </a:pPr>
            <a:endParaRPr lang="en-GB" dirty="0"/>
          </a:p>
        </p:txBody>
      </p:sp>
      <p:sp>
        <p:nvSpPr>
          <p:cNvPr id="3" name="Title 2"/>
          <p:cNvSpPr>
            <a:spLocks noGrp="1"/>
          </p:cNvSpPr>
          <p:nvPr>
            <p:ph type="title"/>
          </p:nvPr>
        </p:nvSpPr>
        <p:spPr/>
        <p:txBody>
          <a:bodyPr/>
          <a:lstStyle/>
          <a:p>
            <a:r>
              <a:rPr lang="en-GB" dirty="0" smtClean="0"/>
              <a:t>Further Adjustments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21</a:t>
            </a:fld>
            <a:endParaRPr lang="en-GB" noProof="0"/>
          </a:p>
        </p:txBody>
      </p:sp>
      <p:sp>
        <p:nvSpPr>
          <p:cNvPr id="5" name="Text Placeholder 4"/>
          <p:cNvSpPr>
            <a:spLocks noGrp="1"/>
          </p:cNvSpPr>
          <p:nvPr>
            <p:ph type="body" sz="quarter" idx="12"/>
          </p:nvPr>
        </p:nvSpPr>
        <p:spPr/>
        <p:txBody>
          <a:bodyPr/>
          <a:lstStyle/>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1"/>
          </p:nvPr>
        </p:nvSpPr>
        <p:spPr/>
        <p:txBody>
          <a:bodyPr/>
          <a:lstStyle/>
          <a:p>
            <a:pPr>
              <a:defRPr/>
            </a:pPr>
            <a:fld id="{6134A719-026C-4586-AEDC-D56FAB50F6C0}" type="slidenum">
              <a:rPr lang="en-US" smtClean="0"/>
              <a:pPr>
                <a:defRPr/>
              </a:pPr>
              <a:t>22</a:t>
            </a:fld>
            <a:endParaRPr lang="en-US"/>
          </a:p>
        </p:txBody>
      </p:sp>
      <p:sp>
        <p:nvSpPr>
          <p:cNvPr id="5" name="Title 4"/>
          <p:cNvSpPr>
            <a:spLocks noGrp="1"/>
          </p:cNvSpPr>
          <p:nvPr>
            <p:ph type="title"/>
          </p:nvPr>
        </p:nvSpPr>
        <p:spPr/>
        <p:txBody>
          <a:bodyPr/>
          <a:lstStyle/>
          <a:p>
            <a:r>
              <a:rPr lang="en-GB" dirty="0" smtClean="0"/>
              <a:t>Developing New CI Conditions</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How can we decide what impairments to cover?</a:t>
            </a:r>
            <a:endParaRPr lang="en-CA" dirty="0" smtClean="0"/>
          </a:p>
        </p:txBody>
      </p:sp>
      <p:sp>
        <p:nvSpPr>
          <p:cNvPr id="15363" name="Rectangle 3"/>
          <p:cNvSpPr>
            <a:spLocks noGrp="1" noChangeArrowheads="1"/>
          </p:cNvSpPr>
          <p:nvPr>
            <p:ph type="body" idx="1"/>
          </p:nvPr>
        </p:nvSpPr>
        <p:spPr/>
        <p:txBody>
          <a:bodyPr/>
          <a:lstStyle/>
          <a:p>
            <a:endParaRPr lang="en-US" dirty="0" smtClean="0"/>
          </a:p>
          <a:p>
            <a:r>
              <a:rPr lang="en-US" sz="2400" dirty="0" smtClean="0"/>
              <a:t>Customer need</a:t>
            </a:r>
          </a:p>
          <a:p>
            <a:r>
              <a:rPr lang="en-CA" sz="2400" dirty="0" smtClean="0"/>
              <a:t>Sufficient statistics to price</a:t>
            </a:r>
          </a:p>
          <a:p>
            <a:r>
              <a:rPr lang="en-CA" sz="2400" dirty="0" smtClean="0"/>
              <a:t>Able to underwrite</a:t>
            </a:r>
          </a:p>
          <a:p>
            <a:r>
              <a:rPr lang="en-CA" sz="2400" dirty="0" smtClean="0"/>
              <a:t>Able to assess claims</a:t>
            </a:r>
          </a:p>
        </p:txBody>
      </p:sp>
      <p:pic>
        <p:nvPicPr>
          <p:cNvPr id="9" name="Picture 8"/>
          <p:cNvPicPr/>
          <p:nvPr/>
        </p:nvPicPr>
        <p:blipFill>
          <a:blip r:embed="rId4" cstate="screen">
            <a:clrChange>
              <a:clrFrom>
                <a:srgbClr val="FFFFFF"/>
              </a:clrFrom>
              <a:clrTo>
                <a:srgbClr val="FFFFFF">
                  <a:alpha val="0"/>
                </a:srgbClr>
              </a:clrTo>
            </a:clrChange>
          </a:blip>
          <a:srcRect/>
          <a:stretch>
            <a:fillRect/>
          </a:stretch>
        </p:blipFill>
        <p:spPr bwMode="auto">
          <a:xfrm>
            <a:off x="5004048" y="3068960"/>
            <a:ext cx="4139952" cy="37890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Where do the ideas come from?</a:t>
            </a:r>
            <a:endParaRPr lang="en-GB" dirty="0"/>
          </a:p>
        </p:txBody>
      </p:sp>
      <p:sp>
        <p:nvSpPr>
          <p:cNvPr id="3" name="Slide Number Placeholder 2"/>
          <p:cNvSpPr>
            <a:spLocks noGrp="1"/>
          </p:cNvSpPr>
          <p:nvPr>
            <p:ph type="sldNum" sz="quarter" idx="11"/>
          </p:nvPr>
        </p:nvSpPr>
        <p:spPr/>
        <p:txBody>
          <a:bodyPr/>
          <a:lstStyle/>
          <a:p>
            <a:fld id="{F5C8800B-C458-43CB-AF28-AB0A3A2C1213}" type="slidenum">
              <a:rPr lang="en-GB" noProof="0" smtClean="0"/>
              <a:pPr/>
              <a:t>24</a:t>
            </a:fld>
            <a:endParaRPr lang="en-GB" noProof="0"/>
          </a:p>
        </p:txBody>
      </p:sp>
      <p:sp>
        <p:nvSpPr>
          <p:cNvPr id="8" name="Content Placeholder 2"/>
          <p:cNvSpPr>
            <a:spLocks noGrp="1"/>
          </p:cNvSpPr>
          <p:nvPr>
            <p:ph idx="1"/>
          </p:nvPr>
        </p:nvSpPr>
        <p:spPr>
          <a:xfrm>
            <a:off x="539750" y="1843880"/>
            <a:ext cx="8064500" cy="3889376"/>
          </a:xfrm>
        </p:spPr>
        <p:txBody>
          <a:bodyPr/>
          <a:lstStyle/>
          <a:p>
            <a:r>
              <a:rPr lang="en-GB" sz="2400" dirty="0" smtClean="0"/>
              <a:t>Plugging the gaps</a:t>
            </a:r>
          </a:p>
          <a:p>
            <a:pPr lvl="1"/>
            <a:r>
              <a:rPr lang="en-GB" sz="2000" dirty="0" smtClean="0"/>
              <a:t>Refuted claims</a:t>
            </a:r>
          </a:p>
          <a:p>
            <a:pPr lvl="1"/>
            <a:r>
              <a:rPr lang="en-GB" sz="2000" dirty="0" smtClean="0"/>
              <a:t>Medical advances</a:t>
            </a:r>
          </a:p>
          <a:p>
            <a:pPr lvl="1"/>
            <a:r>
              <a:rPr lang="en-GB" sz="2000" dirty="0" smtClean="0"/>
              <a:t>Exclusions</a:t>
            </a:r>
          </a:p>
          <a:p>
            <a:pPr lvl="1"/>
            <a:r>
              <a:rPr lang="en-GB" sz="2000" dirty="0" smtClean="0"/>
              <a:t>TPD</a:t>
            </a:r>
            <a:endParaRPr lang="en-GB" sz="2400" dirty="0" smtClean="0"/>
          </a:p>
          <a:p>
            <a:r>
              <a:rPr lang="en-GB" sz="2400" dirty="0" smtClean="0"/>
              <a:t>Customers / advisers</a:t>
            </a:r>
          </a:p>
          <a:p>
            <a:r>
              <a:rPr lang="en-GB" sz="2400" dirty="0" smtClean="0"/>
              <a:t>International markets</a:t>
            </a:r>
          </a:p>
          <a:p>
            <a:r>
              <a:rPr lang="en-GB" sz="2400" dirty="0" smtClean="0"/>
              <a:t>Competitive differentiation</a:t>
            </a:r>
          </a:p>
          <a:p>
            <a:r>
              <a:rPr lang="en-GB" sz="2400" dirty="0" smtClean="0"/>
              <a:t>Overlaps at zero cost</a:t>
            </a:r>
          </a:p>
        </p:txBody>
      </p:sp>
      <p:pic>
        <p:nvPicPr>
          <p:cNvPr id="9" name="Picture 8" descr="C:\Documents and Settings\ypiperdy\Desktop\brain_cogs.jpg"/>
          <p:cNvPicPr/>
          <p:nvPr/>
        </p:nvPicPr>
        <p:blipFill>
          <a:blip r:embed="rId3" cstate="screen">
            <a:clrChange>
              <a:clrFrom>
                <a:srgbClr val="FFFFFF"/>
              </a:clrFrom>
              <a:clrTo>
                <a:srgbClr val="FFFFFF">
                  <a:alpha val="0"/>
                </a:srgbClr>
              </a:clrTo>
            </a:clrChange>
          </a:blip>
          <a:srcRect/>
          <a:stretch>
            <a:fillRect/>
          </a:stretch>
        </p:blipFill>
        <p:spPr bwMode="auto">
          <a:xfrm>
            <a:off x="6159500" y="3049905"/>
            <a:ext cx="2984500" cy="3808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new CI conditions</a:t>
            </a:r>
            <a:endParaRPr lang="en-GB" dirty="0"/>
          </a:p>
        </p:txBody>
      </p:sp>
      <p:sp>
        <p:nvSpPr>
          <p:cNvPr id="3" name="Content Placeholder 2"/>
          <p:cNvSpPr>
            <a:spLocks noGrp="1"/>
          </p:cNvSpPr>
          <p:nvPr>
            <p:ph idx="1"/>
          </p:nvPr>
        </p:nvSpPr>
        <p:spPr/>
        <p:txBody>
          <a:bodyPr/>
          <a:lstStyle/>
          <a:p>
            <a:r>
              <a:rPr lang="en-GB" sz="2400" dirty="0" smtClean="0"/>
              <a:t>ABI +</a:t>
            </a:r>
          </a:p>
          <a:p>
            <a:endParaRPr lang="en-GB" sz="2400" dirty="0" smtClean="0"/>
          </a:p>
          <a:p>
            <a:r>
              <a:rPr lang="en-GB" sz="2400" dirty="0" smtClean="0"/>
              <a:t>Full payment conditions</a:t>
            </a:r>
            <a:br>
              <a:rPr lang="en-GB" sz="2400" dirty="0" smtClean="0"/>
            </a:br>
            <a:endParaRPr lang="en-GB" sz="2400" dirty="0" smtClean="0"/>
          </a:p>
          <a:p>
            <a:r>
              <a:rPr lang="en-GB" sz="2400" dirty="0" smtClean="0"/>
              <a:t>Partial payment conditions</a:t>
            </a:r>
          </a:p>
          <a:p>
            <a:pPr lvl="1"/>
            <a:r>
              <a:rPr lang="en-GB" sz="1800" dirty="0" smtClean="0"/>
              <a:t>Additional vs accelerated</a:t>
            </a:r>
            <a:endParaRPr lang="en-GB" sz="1800" dirty="0"/>
          </a:p>
        </p:txBody>
      </p:sp>
      <p:sp>
        <p:nvSpPr>
          <p:cNvPr id="4" name="Slide Number Placeholder 3"/>
          <p:cNvSpPr>
            <a:spLocks noGrp="1"/>
          </p:cNvSpPr>
          <p:nvPr>
            <p:ph type="sldNum" sz="quarter" idx="10"/>
          </p:nvPr>
        </p:nvSpPr>
        <p:spPr/>
        <p:txBody>
          <a:bodyPr/>
          <a:lstStyle/>
          <a:p>
            <a:pPr>
              <a:defRPr/>
            </a:pPr>
            <a:fld id="{6134A719-026C-4586-AEDC-D56FAB50F6C0}"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Development process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26</a:t>
            </a:fld>
            <a:endParaRPr lang="en-GB" noProof="0"/>
          </a:p>
        </p:txBody>
      </p:sp>
      <p:sp>
        <p:nvSpPr>
          <p:cNvPr id="6" name="Content Placeholder 2"/>
          <p:cNvSpPr>
            <a:spLocks noGrp="1"/>
          </p:cNvSpPr>
          <p:nvPr>
            <p:ph idx="1"/>
          </p:nvPr>
        </p:nvSpPr>
        <p:spPr>
          <a:xfrm>
            <a:off x="539750" y="1916113"/>
            <a:ext cx="8064500" cy="3889376"/>
          </a:xfrm>
        </p:spPr>
        <p:txBody>
          <a:bodyPr/>
          <a:lstStyle/>
          <a:p>
            <a:r>
              <a:rPr lang="en-GB" sz="2400" dirty="0" smtClean="0"/>
              <a:t>Team effort between all the disciplines</a:t>
            </a:r>
          </a:p>
          <a:p>
            <a:endParaRPr lang="en-GB" sz="2400" dirty="0" smtClean="0"/>
          </a:p>
          <a:p>
            <a:r>
              <a:rPr lang="en-GB" sz="2400" dirty="0" smtClean="0"/>
              <a:t>Key design principles</a:t>
            </a:r>
            <a:br>
              <a:rPr lang="en-GB" sz="2400" dirty="0" smtClean="0"/>
            </a:br>
            <a:endParaRPr lang="en-GB" sz="2400" dirty="0" smtClean="0"/>
          </a:p>
          <a:p>
            <a:r>
              <a:rPr lang="en-GB" sz="2400" dirty="0" smtClean="0"/>
              <a:t>How much cover</a:t>
            </a:r>
          </a:p>
          <a:p>
            <a:pPr>
              <a:buNone/>
            </a:pPr>
            <a:endParaRPr lang="en-GB" sz="2400" dirty="0" smtClean="0"/>
          </a:p>
          <a:p>
            <a:endParaRPr lang="en-GB" sz="2400" dirty="0" smtClean="0"/>
          </a:p>
        </p:txBody>
      </p:sp>
      <p:pic>
        <p:nvPicPr>
          <p:cNvPr id="9" name="Picture 8" descr="C:\YEP\Misc\Managing Risks and Maximizing Opportunities - RGA 2010\Fotolia\Fotolia_20932820_XS.jpg"/>
          <p:cNvPicPr/>
          <p:nvPr/>
        </p:nvPicPr>
        <p:blipFill>
          <a:blip r:embed="rId3" cstate="screen">
            <a:clrChange>
              <a:clrFrom>
                <a:srgbClr val="FFFFFF"/>
              </a:clrFrom>
              <a:clrTo>
                <a:srgbClr val="FFFFFF">
                  <a:alpha val="0"/>
                </a:srgbClr>
              </a:clrTo>
            </a:clrChange>
          </a:blip>
          <a:srcRect/>
          <a:stretch>
            <a:fillRect/>
          </a:stretch>
        </p:blipFill>
        <p:spPr bwMode="auto">
          <a:xfrm>
            <a:off x="5066928" y="2780928"/>
            <a:ext cx="4077072" cy="4077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Devising wordings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27</a:t>
            </a:fld>
            <a:endParaRPr lang="en-GB" noProof="0"/>
          </a:p>
        </p:txBody>
      </p:sp>
      <p:graphicFrame>
        <p:nvGraphicFramePr>
          <p:cNvPr id="7" name="Content Placeholder 6"/>
          <p:cNvGraphicFramePr>
            <a:graphicFrameLocks noGrp="1"/>
          </p:cNvGraphicFramePr>
          <p:nvPr>
            <p:ph idx="1"/>
          </p:nvPr>
        </p:nvGraphicFramePr>
        <p:xfrm>
          <a:off x="395536" y="1844677"/>
          <a:ext cx="8424936"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p:cNvSpPr/>
          <p:nvPr/>
        </p:nvSpPr>
        <p:spPr>
          <a:xfrm>
            <a:off x="3635896" y="3140968"/>
            <a:ext cx="1800200" cy="18722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latin typeface="Arial" pitchFamily="34" charset="0"/>
                <a:cs typeface="Arial" pitchFamily="34" charset="0"/>
              </a:rPr>
              <a:t>Custome</a:t>
            </a:r>
            <a:r>
              <a:rPr lang="en-GB" dirty="0" smtClean="0">
                <a:latin typeface="Arial" pitchFamily="34" charset="0"/>
                <a:cs typeface="Arial" pitchFamily="34" charset="0"/>
              </a:rPr>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C28B233-EEDD-4781-A150-0736F3021045}" type="slidenum">
              <a:rPr lang="en-US" smtClean="0">
                <a:latin typeface="Arial" charset="0"/>
              </a:rPr>
              <a:pPr/>
              <a:t>28</a:t>
            </a:fld>
            <a:endParaRPr lang="en-US" smtClean="0">
              <a:latin typeface="Arial" charset="0"/>
            </a:endParaRPr>
          </a:p>
        </p:txBody>
      </p:sp>
      <p:sp>
        <p:nvSpPr>
          <p:cNvPr id="15364" name="Rectangle 3"/>
          <p:cNvSpPr>
            <a:spLocks noGrp="1" noChangeArrowheads="1"/>
          </p:cNvSpPr>
          <p:nvPr>
            <p:ph type="body" idx="1"/>
          </p:nvPr>
        </p:nvSpPr>
        <p:spPr>
          <a:xfrm>
            <a:off x="467544" y="1844824"/>
            <a:ext cx="7799784" cy="4055368"/>
          </a:xfrm>
        </p:spPr>
        <p:txBody>
          <a:bodyPr/>
          <a:lstStyle/>
          <a:p>
            <a:pPr eaLnBrk="1" hangingPunct="1"/>
            <a:r>
              <a:rPr lang="en-US" sz="2400" dirty="0" smtClean="0"/>
              <a:t>Clear and objective definitions</a:t>
            </a:r>
          </a:p>
          <a:p>
            <a:pPr lvl="1" eaLnBrk="1" hangingPunct="1"/>
            <a:r>
              <a:rPr lang="en-US" sz="2000" dirty="0" smtClean="0"/>
              <a:t>what is covered?</a:t>
            </a:r>
          </a:p>
          <a:p>
            <a:pPr lvl="1" eaLnBrk="1" hangingPunct="1"/>
            <a:r>
              <a:rPr lang="en-US" sz="2000" dirty="0" smtClean="0"/>
              <a:t>what are the claim triggers?</a:t>
            </a:r>
          </a:p>
          <a:p>
            <a:pPr lvl="1" eaLnBrk="1" hangingPunct="1"/>
            <a:r>
              <a:rPr lang="en-US" sz="2000" dirty="0" smtClean="0"/>
              <a:t>what is not covered?</a:t>
            </a:r>
          </a:p>
          <a:p>
            <a:pPr eaLnBrk="1" hangingPunct="1"/>
            <a:r>
              <a:rPr lang="en-US" sz="2400" dirty="0" smtClean="0"/>
              <a:t>Match to company philosophy</a:t>
            </a:r>
            <a:br>
              <a:rPr lang="en-US" sz="2400" dirty="0" smtClean="0"/>
            </a:br>
            <a:r>
              <a:rPr lang="en-US" sz="2400" dirty="0" smtClean="0"/>
              <a:t>and pricing</a:t>
            </a:r>
          </a:p>
          <a:p>
            <a:pPr eaLnBrk="1" hangingPunct="1"/>
            <a:r>
              <a:rPr lang="en-US" sz="2400" dirty="0" smtClean="0"/>
              <a:t>As close as possible to medical </a:t>
            </a:r>
            <a:br>
              <a:rPr lang="en-US" sz="2400" dirty="0" smtClean="0"/>
            </a:br>
            <a:r>
              <a:rPr lang="en-US" sz="2400" dirty="0" smtClean="0"/>
              <a:t>definitions</a:t>
            </a:r>
          </a:p>
          <a:p>
            <a:pPr eaLnBrk="1" hangingPunct="1"/>
            <a:r>
              <a:rPr lang="en-US" sz="2400" dirty="0" smtClean="0"/>
              <a:t>Future-proofed against medical </a:t>
            </a:r>
            <a:br>
              <a:rPr lang="en-US" sz="2400" dirty="0" smtClean="0"/>
            </a:br>
            <a:r>
              <a:rPr lang="en-US" sz="2400" dirty="0" smtClean="0"/>
              <a:t>advances</a:t>
            </a:r>
          </a:p>
        </p:txBody>
      </p:sp>
      <p:sp>
        <p:nvSpPr>
          <p:cNvPr id="5" name="Title 4"/>
          <p:cNvSpPr>
            <a:spLocks noGrp="1"/>
          </p:cNvSpPr>
          <p:nvPr>
            <p:ph type="title"/>
          </p:nvPr>
        </p:nvSpPr>
        <p:spPr/>
        <p:txBody>
          <a:bodyPr/>
          <a:lstStyle/>
          <a:p>
            <a:pPr lvl="0">
              <a:defRPr/>
            </a:pPr>
            <a:r>
              <a:rPr lang="en-GB" dirty="0" smtClean="0"/>
              <a:t>Key design principles</a:t>
            </a:r>
            <a:endParaRPr lang="en-GB" dirty="0"/>
          </a:p>
        </p:txBody>
      </p:sp>
      <p:pic>
        <p:nvPicPr>
          <p:cNvPr id="6" name="Picture 5" descr="C:\YEP\Misc\Pics\Fotolia\Fotolia_10083216_XS.jpg"/>
          <p:cNvPicPr/>
          <p:nvPr/>
        </p:nvPicPr>
        <p:blipFill>
          <a:blip r:embed="rId3" cstate="screen">
            <a:clrChange>
              <a:clrFrom>
                <a:srgbClr val="FFFFFF"/>
              </a:clrFrom>
              <a:clrTo>
                <a:srgbClr val="FFFFFF">
                  <a:alpha val="0"/>
                </a:srgbClr>
              </a:clrTo>
            </a:clrChange>
          </a:blip>
          <a:srcRect/>
          <a:stretch>
            <a:fillRect/>
          </a:stretch>
        </p:blipFill>
        <p:spPr bwMode="auto">
          <a:xfrm>
            <a:off x="5004049" y="3049905"/>
            <a:ext cx="4139952" cy="38080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much cover?</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29</a:t>
            </a:fld>
            <a:endParaRPr lang="en-GB" noProof="0"/>
          </a:p>
        </p:txBody>
      </p:sp>
      <p:graphicFrame>
        <p:nvGraphicFramePr>
          <p:cNvPr id="7" name="Content Placeholder 6"/>
          <p:cNvGraphicFramePr>
            <a:graphicFrameLocks noGrp="1"/>
          </p:cNvGraphicFramePr>
          <p:nvPr>
            <p:ph idx="1"/>
          </p:nvPr>
        </p:nvGraphicFramePr>
        <p:xfrm>
          <a:off x="251520" y="1340768"/>
          <a:ext cx="8568952" cy="511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GB"/>
          </a:p>
        </p:txBody>
      </p:sp>
      <p:sp>
        <p:nvSpPr>
          <p:cNvPr id="6" name="Title 5"/>
          <p:cNvSpPr>
            <a:spLocks noGrp="1"/>
          </p:cNvSpPr>
          <p:nvPr>
            <p:ph type="title"/>
          </p:nvPr>
        </p:nvSpPr>
        <p:spPr/>
        <p:txBody>
          <a:bodyPr/>
          <a:lstStyle/>
          <a:p>
            <a:r>
              <a:rPr lang="en-GB" dirty="0" smtClean="0"/>
              <a:t>Evolution of CI in the UK</a:t>
            </a:r>
            <a:endParaRPr lang="en-GB" dirty="0"/>
          </a:p>
        </p:txBody>
      </p:sp>
      <p:sp>
        <p:nvSpPr>
          <p:cNvPr id="8" name="Slide Number Placeholder 7"/>
          <p:cNvSpPr>
            <a:spLocks noGrp="1"/>
          </p:cNvSpPr>
          <p:nvPr>
            <p:ph type="sldNum" sz="quarter" idx="11"/>
          </p:nvPr>
        </p:nvSpPr>
        <p:spPr/>
        <p:txBody>
          <a:bodyPr/>
          <a:lstStyle/>
          <a:p>
            <a:fld id="{F5C8800B-C458-43CB-AF28-AB0A3A2C1213}" type="slidenum">
              <a:rPr lang="en-GB" noProof="0" smtClean="0"/>
              <a:pPr/>
              <a:t>3</a:t>
            </a:fld>
            <a:endParaRPr lang="en-GB" noProof="0"/>
          </a:p>
        </p:txBody>
      </p:sp>
    </p:spTree>
    <p:extLst>
      <p:ext uri="{BB962C8B-B14F-4D97-AF65-F5344CB8AC3E}">
        <p14:creationId xmlns="" xmlns:p14="http://schemas.microsoft.com/office/powerpoint/2010/main" val="3297561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C28B233-EEDD-4781-A150-0736F3021045}" type="slidenum">
              <a:rPr lang="en-US" smtClean="0">
                <a:latin typeface="Arial" charset="0"/>
              </a:rPr>
              <a:pPr/>
              <a:t>30</a:t>
            </a:fld>
            <a:endParaRPr lang="en-US" smtClean="0">
              <a:latin typeface="Arial" charset="0"/>
            </a:endParaRPr>
          </a:p>
        </p:txBody>
      </p:sp>
      <p:sp>
        <p:nvSpPr>
          <p:cNvPr id="15364" name="Rectangle 3"/>
          <p:cNvSpPr>
            <a:spLocks noGrp="1" noChangeArrowheads="1"/>
          </p:cNvSpPr>
          <p:nvPr>
            <p:ph type="body" idx="1"/>
          </p:nvPr>
        </p:nvSpPr>
        <p:spPr>
          <a:xfrm>
            <a:off x="467544" y="1844824"/>
            <a:ext cx="7799784" cy="4055368"/>
          </a:xfrm>
        </p:spPr>
        <p:txBody>
          <a:bodyPr/>
          <a:lstStyle/>
          <a:p>
            <a:pPr eaLnBrk="1" hangingPunct="1"/>
            <a:r>
              <a:rPr lang="en-US" sz="2400" dirty="0" smtClean="0"/>
              <a:t>Clarity</a:t>
            </a:r>
          </a:p>
          <a:p>
            <a:pPr lvl="1"/>
            <a:r>
              <a:rPr lang="en-US" sz="2000" dirty="0" smtClean="0"/>
              <a:t>Generic terms</a:t>
            </a:r>
          </a:p>
          <a:p>
            <a:pPr lvl="1"/>
            <a:r>
              <a:rPr lang="en-US" sz="2000" dirty="0" smtClean="0"/>
              <a:t>Model wordings</a:t>
            </a:r>
          </a:p>
          <a:p>
            <a:pPr lvl="1"/>
            <a:r>
              <a:rPr lang="en-US" sz="2000" dirty="0" smtClean="0"/>
              <a:t>Model exclusions</a:t>
            </a:r>
          </a:p>
          <a:p>
            <a:endParaRPr lang="en-US" sz="2400" dirty="0" smtClean="0"/>
          </a:p>
          <a:p>
            <a:r>
              <a:rPr lang="en-US" sz="2400" dirty="0" smtClean="0"/>
              <a:t>Prescribed guidelines on use of headings, sub-headings, limitations of cover</a:t>
            </a:r>
          </a:p>
        </p:txBody>
      </p:sp>
      <p:sp>
        <p:nvSpPr>
          <p:cNvPr id="5" name="Title 4"/>
          <p:cNvSpPr>
            <a:spLocks noGrp="1"/>
          </p:cNvSpPr>
          <p:nvPr>
            <p:ph type="title"/>
          </p:nvPr>
        </p:nvSpPr>
        <p:spPr/>
        <p:txBody>
          <a:bodyPr/>
          <a:lstStyle/>
          <a:p>
            <a:pPr lvl="0">
              <a:defRPr/>
            </a:pPr>
            <a:r>
              <a:rPr lang="en-GB" dirty="0" smtClean="0"/>
              <a:t>ABI Statement of Best Practice</a:t>
            </a:r>
            <a:endParaRPr lang="en-GB" dirty="0"/>
          </a:p>
        </p:txBody>
      </p:sp>
      <p:pic>
        <p:nvPicPr>
          <p:cNvPr id="21505" name="Picture 1"/>
          <p:cNvPicPr>
            <a:picLocks noChangeAspect="1" noChangeArrowheads="1"/>
          </p:cNvPicPr>
          <p:nvPr/>
        </p:nvPicPr>
        <p:blipFill>
          <a:blip r:embed="rId3" cstate="screen"/>
          <a:srcRect/>
          <a:stretch>
            <a:fillRect/>
          </a:stretch>
        </p:blipFill>
        <p:spPr bwMode="auto">
          <a:xfrm>
            <a:off x="2915816" y="5031828"/>
            <a:ext cx="2857500" cy="868363"/>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C28B233-EEDD-4781-A150-0736F3021045}" type="slidenum">
              <a:rPr lang="en-US" smtClean="0">
                <a:latin typeface="Arial" charset="0"/>
              </a:rPr>
              <a:pPr/>
              <a:t>31</a:t>
            </a:fld>
            <a:endParaRPr lang="en-US" smtClean="0">
              <a:latin typeface="Arial" charset="0"/>
            </a:endParaRPr>
          </a:p>
        </p:txBody>
      </p:sp>
      <p:sp>
        <p:nvSpPr>
          <p:cNvPr id="5" name="Title 4"/>
          <p:cNvSpPr>
            <a:spLocks noGrp="1"/>
          </p:cNvSpPr>
          <p:nvPr>
            <p:ph type="title"/>
          </p:nvPr>
        </p:nvSpPr>
        <p:spPr/>
        <p:txBody>
          <a:bodyPr/>
          <a:lstStyle/>
          <a:p>
            <a:pPr lvl="0">
              <a:defRPr/>
            </a:pPr>
            <a:r>
              <a:rPr lang="en-GB" dirty="0" smtClean="0"/>
              <a:t>Example 1 – Breast ductal carcinoma in situ</a:t>
            </a:r>
            <a:endParaRPr lang="en-GB" dirty="0"/>
          </a:p>
        </p:txBody>
      </p:sp>
      <p:sp>
        <p:nvSpPr>
          <p:cNvPr id="7" name="TextBox 6"/>
          <p:cNvSpPr txBox="1"/>
          <p:nvPr/>
        </p:nvSpPr>
        <p:spPr>
          <a:xfrm>
            <a:off x="567398" y="1412776"/>
            <a:ext cx="8036851" cy="172354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91440" rIns="91440" bIns="91440" rtlCol="0">
            <a:spAutoFit/>
          </a:bodyPr>
          <a:lstStyle/>
          <a:p>
            <a:r>
              <a:rPr lang="en-GB" sz="2000" b="1" dirty="0" smtClean="0"/>
              <a:t>Mastectomy for ductal carcinoma in situ</a:t>
            </a:r>
            <a:endParaRPr lang="en-GB" sz="2000" dirty="0" smtClean="0"/>
          </a:p>
          <a:p>
            <a:r>
              <a:rPr lang="en-GB" sz="2000" dirty="0" smtClean="0"/>
              <a:t>We will pay the lower of £25,000 and 25% of the sum insured if the life insured is treated by total mastectomy for a histologically confirmed ductal carcinoma in situ.</a:t>
            </a:r>
          </a:p>
          <a:p>
            <a:endParaRPr lang="en-GB" sz="2000" dirty="0" err="1" smtClean="0">
              <a:latin typeface="Arial" pitchFamily="34" charset="0"/>
              <a:cs typeface="Arial" pitchFamily="34" charset="0"/>
            </a:endParaRPr>
          </a:p>
        </p:txBody>
      </p:sp>
      <p:graphicFrame>
        <p:nvGraphicFramePr>
          <p:cNvPr id="9" name="Content Placeholder 8"/>
          <p:cNvGraphicFramePr>
            <a:graphicFrameLocks noGrp="1"/>
          </p:cNvGraphicFramePr>
          <p:nvPr>
            <p:ph idx="1"/>
          </p:nvPr>
        </p:nvGraphicFramePr>
        <p:xfrm>
          <a:off x="539750" y="2780928"/>
          <a:ext cx="7560642" cy="43651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C28B233-EEDD-4781-A150-0736F3021045}" type="slidenum">
              <a:rPr lang="en-US" smtClean="0">
                <a:latin typeface="Arial" charset="0"/>
              </a:rPr>
              <a:pPr/>
              <a:t>32</a:t>
            </a:fld>
            <a:endParaRPr lang="en-US" smtClean="0">
              <a:latin typeface="Arial" charset="0"/>
            </a:endParaRPr>
          </a:p>
        </p:txBody>
      </p:sp>
      <p:sp>
        <p:nvSpPr>
          <p:cNvPr id="5" name="Title 4"/>
          <p:cNvSpPr>
            <a:spLocks noGrp="1"/>
          </p:cNvSpPr>
          <p:nvPr>
            <p:ph type="title"/>
          </p:nvPr>
        </p:nvSpPr>
        <p:spPr/>
        <p:txBody>
          <a:bodyPr/>
          <a:lstStyle/>
          <a:p>
            <a:pPr lvl="0">
              <a:defRPr/>
            </a:pPr>
            <a:r>
              <a:rPr lang="en-GB" dirty="0" smtClean="0"/>
              <a:t>Example 1 – Breast ductal carcinoma in situ</a:t>
            </a:r>
            <a:endParaRPr lang="en-GB" dirty="0"/>
          </a:p>
        </p:txBody>
      </p:sp>
      <p:sp>
        <p:nvSpPr>
          <p:cNvPr id="6" name="Content Placeholder 5"/>
          <p:cNvSpPr>
            <a:spLocks noGrp="1"/>
          </p:cNvSpPr>
          <p:nvPr>
            <p:ph idx="1"/>
          </p:nvPr>
        </p:nvSpPr>
        <p:spPr>
          <a:xfrm>
            <a:off x="539750" y="3501007"/>
            <a:ext cx="8064500" cy="2304481"/>
          </a:xfrm>
        </p:spPr>
        <p:txBody>
          <a:bodyPr/>
          <a:lstStyle/>
          <a:p>
            <a:pPr>
              <a:buNone/>
            </a:pPr>
            <a:r>
              <a:rPr lang="en-GB" b="1" dirty="0" smtClean="0"/>
              <a:t>Alternative definitions</a:t>
            </a:r>
            <a:br>
              <a:rPr lang="en-GB" b="1" dirty="0" smtClean="0"/>
            </a:br>
            <a:endParaRPr lang="en-GB" b="1" dirty="0" smtClean="0"/>
          </a:p>
          <a:p>
            <a:r>
              <a:rPr lang="en-GB" dirty="0" smtClean="0"/>
              <a:t>Lumpectomy</a:t>
            </a:r>
          </a:p>
          <a:p>
            <a:endParaRPr lang="en-GB" dirty="0" smtClean="0"/>
          </a:p>
          <a:p>
            <a:r>
              <a:rPr lang="en-GB" dirty="0" smtClean="0"/>
              <a:t>Lobular carcinoma in situ</a:t>
            </a:r>
            <a:br>
              <a:rPr lang="en-GB" dirty="0" smtClean="0"/>
            </a:br>
            <a:endParaRPr lang="en-GB" dirty="0" smtClean="0"/>
          </a:p>
        </p:txBody>
      </p:sp>
      <p:sp>
        <p:nvSpPr>
          <p:cNvPr id="8" name="TextBox 7"/>
          <p:cNvSpPr txBox="1"/>
          <p:nvPr/>
        </p:nvSpPr>
        <p:spPr>
          <a:xfrm>
            <a:off x="567398" y="1412776"/>
            <a:ext cx="8036851" cy="172354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91440" rIns="91440" bIns="91440" rtlCol="0">
            <a:spAutoFit/>
          </a:bodyPr>
          <a:lstStyle/>
          <a:p>
            <a:r>
              <a:rPr lang="en-GB" sz="2000" b="1" dirty="0" smtClean="0"/>
              <a:t>Mastectomy for ductal carcinoma in situ</a:t>
            </a:r>
            <a:endParaRPr lang="en-GB" sz="2000" dirty="0" smtClean="0"/>
          </a:p>
          <a:p>
            <a:r>
              <a:rPr lang="en-GB" sz="2000" dirty="0" smtClean="0"/>
              <a:t>We will pay the lower of £25,000 and 25% of the sum insured if the life insured is treated by total mastectomy for a histologically confirmed ductal carcinoma in situ.</a:t>
            </a:r>
          </a:p>
          <a:p>
            <a:endParaRPr lang="en-GB" sz="2000" dirty="0" err="1"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C28B233-EEDD-4781-A150-0736F3021045}" type="slidenum">
              <a:rPr lang="en-US" smtClean="0">
                <a:latin typeface="Arial" charset="0"/>
              </a:rPr>
              <a:pPr/>
              <a:t>33</a:t>
            </a:fld>
            <a:endParaRPr lang="en-US" smtClean="0">
              <a:latin typeface="Arial" charset="0"/>
            </a:endParaRPr>
          </a:p>
        </p:txBody>
      </p:sp>
      <p:sp>
        <p:nvSpPr>
          <p:cNvPr id="5" name="Title 4"/>
          <p:cNvSpPr>
            <a:spLocks noGrp="1"/>
          </p:cNvSpPr>
          <p:nvPr>
            <p:ph type="title"/>
          </p:nvPr>
        </p:nvSpPr>
        <p:spPr/>
        <p:txBody>
          <a:bodyPr/>
          <a:lstStyle/>
          <a:p>
            <a:r>
              <a:rPr lang="en-GB" dirty="0" smtClean="0"/>
              <a:t>Example 2 – Carcinoma in situ of the urinary bladder</a:t>
            </a:r>
          </a:p>
        </p:txBody>
      </p:sp>
      <p:sp>
        <p:nvSpPr>
          <p:cNvPr id="7" name="TextBox 6"/>
          <p:cNvSpPr txBox="1"/>
          <p:nvPr/>
        </p:nvSpPr>
        <p:spPr>
          <a:xfrm>
            <a:off x="539750" y="1700809"/>
            <a:ext cx="8064500" cy="3262432"/>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91440" rIns="91440" bIns="91440" rtlCol="0">
            <a:spAutoFit/>
          </a:bodyPr>
          <a:lstStyle/>
          <a:p>
            <a:r>
              <a:rPr lang="en-GB" sz="2000" b="1" dirty="0" smtClean="0"/>
              <a:t>Carcinoma in situ of the urinary bladder </a:t>
            </a:r>
          </a:p>
          <a:p>
            <a:r>
              <a:rPr lang="en-GB" sz="2000" dirty="0" smtClean="0"/>
              <a:t>We will pay the lower of £12,500 and 12.5% of the sum insured if the life insured is diagnosed with carcinoma in situ of the urinary bladder.</a:t>
            </a:r>
          </a:p>
          <a:p>
            <a:endParaRPr lang="en-GB" sz="2000" dirty="0" smtClean="0"/>
          </a:p>
          <a:p>
            <a:r>
              <a:rPr lang="en-GB" sz="2000" dirty="0" smtClean="0"/>
              <a:t>The diagnosis must be histologically confirmed on a pathology report. This benefit is payable only once. Non-invasive papillary carcinoma, stage Ta bladder carcinoma and all other forms of non-invasive carcinoma are specifically excluded.</a:t>
            </a:r>
          </a:p>
          <a:p>
            <a:endParaRPr lang="en-GB" sz="2000" dirty="0" smtClean="0"/>
          </a:p>
          <a:p>
            <a:endParaRPr lang="en-GB" sz="2000" dirty="0" err="1"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CA29E705-E0A3-4AD3-9024-9EBA9E470E40}" type="slidenum">
              <a:rPr lang="en-US" smtClean="0"/>
              <a:pPr/>
              <a:t>34</a:t>
            </a:fld>
            <a:endParaRPr lang="en-US"/>
          </a:p>
        </p:txBody>
      </p:sp>
      <p:sp>
        <p:nvSpPr>
          <p:cNvPr id="7" name="Title 6"/>
          <p:cNvSpPr>
            <a:spLocks noGrp="1"/>
          </p:cNvSpPr>
          <p:nvPr>
            <p:ph type="title"/>
          </p:nvPr>
        </p:nvSpPr>
        <p:spPr>
          <a:xfrm>
            <a:off x="539750" y="2852936"/>
            <a:ext cx="8352730" cy="864096"/>
          </a:xfrm>
        </p:spPr>
        <p:txBody>
          <a:bodyPr/>
          <a:lstStyle/>
          <a:p>
            <a:r>
              <a:rPr lang="en-GB" dirty="0" smtClean="0"/>
              <a:t>Unde</a:t>
            </a:r>
            <a:r>
              <a:rPr lang="en-GB" dirty="0" smtClean="0"/>
              <a:t>rwriti</a:t>
            </a:r>
            <a:r>
              <a:rPr lang="en-GB" dirty="0" smtClean="0"/>
              <a:t>ng and Claims Implications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Underwriting &amp; Claims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35</a:t>
            </a:fld>
            <a:endParaRPr lang="en-GB" noProof="0"/>
          </a:p>
        </p:txBody>
      </p:sp>
      <p:sp>
        <p:nvSpPr>
          <p:cNvPr id="6" name="Content Placeholder 2"/>
          <p:cNvSpPr>
            <a:spLocks noGrp="1"/>
          </p:cNvSpPr>
          <p:nvPr>
            <p:ph idx="1"/>
          </p:nvPr>
        </p:nvSpPr>
        <p:spPr>
          <a:xfrm>
            <a:off x="539750" y="1916113"/>
            <a:ext cx="8064500" cy="3889376"/>
          </a:xfrm>
        </p:spPr>
        <p:txBody>
          <a:bodyPr/>
          <a:lstStyle/>
          <a:p>
            <a:r>
              <a:rPr lang="en-GB" sz="2400" dirty="0" smtClean="0"/>
              <a:t>Terms and Conditions;</a:t>
            </a:r>
          </a:p>
          <a:p>
            <a:endParaRPr lang="en-GB" sz="2400" dirty="0" smtClean="0"/>
          </a:p>
          <a:p>
            <a:r>
              <a:rPr lang="en-GB" sz="2400" dirty="0" smtClean="0"/>
              <a:t>Marketing literature;</a:t>
            </a:r>
            <a:r>
              <a:rPr lang="en-GB" sz="2400" dirty="0" smtClean="0"/>
              <a:t/>
            </a:r>
            <a:br>
              <a:rPr lang="en-GB" sz="2400" dirty="0" smtClean="0"/>
            </a:br>
            <a:endParaRPr lang="en-GB" sz="2400" dirty="0" smtClean="0"/>
          </a:p>
          <a:p>
            <a:r>
              <a:rPr lang="en-GB" sz="2400" dirty="0" smtClean="0"/>
              <a:t>Application </a:t>
            </a:r>
            <a:r>
              <a:rPr lang="en-GB" sz="2400" dirty="0" smtClean="0"/>
              <a:t>form;</a:t>
            </a:r>
            <a:endParaRPr lang="en-GB" sz="2400" dirty="0" smtClean="0"/>
          </a:p>
          <a:p>
            <a:pPr>
              <a:buNone/>
            </a:pPr>
            <a:endParaRPr lang="en-GB" sz="2400" dirty="0" smtClean="0"/>
          </a:p>
        </p:txBody>
      </p:sp>
      <p:pic>
        <p:nvPicPr>
          <p:cNvPr id="8" name="Picture 7" descr="C:\YEP\Misc\Managing Risks and Maximizing Opportunities - RGA 2010\Fotolia\Fotolia - claims\Fotolia_22492282_XS.jpg"/>
          <p:cNvPicPr/>
          <p:nvPr/>
        </p:nvPicPr>
        <p:blipFill>
          <a:blip r:embed="rId3" cstate="screen">
            <a:clrChange>
              <a:clrFrom>
                <a:srgbClr val="FFFFFF"/>
              </a:clrFrom>
              <a:clrTo>
                <a:srgbClr val="FFFFFF">
                  <a:alpha val="0"/>
                </a:srgbClr>
              </a:clrTo>
            </a:clrChange>
          </a:blip>
          <a:srcRect/>
          <a:stretch>
            <a:fillRect/>
          </a:stretch>
        </p:blipFill>
        <p:spPr bwMode="auto">
          <a:xfrm>
            <a:off x="4491355" y="2735659"/>
            <a:ext cx="4652645" cy="414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Underwriting Implications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36</a:t>
            </a:fld>
            <a:endParaRPr lang="en-GB" noProof="0"/>
          </a:p>
        </p:txBody>
      </p:sp>
      <p:sp>
        <p:nvSpPr>
          <p:cNvPr id="6" name="Content Placeholder 2"/>
          <p:cNvSpPr>
            <a:spLocks noGrp="1"/>
          </p:cNvSpPr>
          <p:nvPr>
            <p:ph idx="1"/>
          </p:nvPr>
        </p:nvSpPr>
        <p:spPr>
          <a:xfrm>
            <a:off x="539750" y="1916113"/>
            <a:ext cx="8064500" cy="3889376"/>
          </a:xfrm>
        </p:spPr>
        <p:txBody>
          <a:bodyPr/>
          <a:lstStyle/>
          <a:p>
            <a:r>
              <a:rPr lang="en-GB" sz="2400" dirty="0" smtClean="0"/>
              <a:t>Underwriting guidelines</a:t>
            </a:r>
          </a:p>
          <a:p>
            <a:pPr lvl="1"/>
            <a:r>
              <a:rPr lang="en-GB" sz="2000" dirty="0" smtClean="0"/>
              <a:t>Evidence requirements</a:t>
            </a:r>
          </a:p>
          <a:p>
            <a:pPr lvl="1"/>
            <a:r>
              <a:rPr lang="en-GB" sz="2000" dirty="0" smtClean="0"/>
              <a:t>Ratings</a:t>
            </a:r>
          </a:p>
          <a:p>
            <a:pPr lvl="1"/>
            <a:r>
              <a:rPr lang="en-GB" sz="2000" dirty="0" smtClean="0"/>
              <a:t>Exclusions (premium discount?)</a:t>
            </a:r>
          </a:p>
          <a:p>
            <a:pPr lvl="1"/>
            <a:endParaRPr lang="en-GB" sz="2000" dirty="0" smtClean="0"/>
          </a:p>
          <a:p>
            <a:r>
              <a:rPr lang="en-GB" sz="2400" dirty="0" smtClean="0"/>
              <a:t>Information and training</a:t>
            </a:r>
          </a:p>
        </p:txBody>
      </p:sp>
      <p:pic>
        <p:nvPicPr>
          <p:cNvPr id="10" name="Picture 9" descr="C:\YEP\Misc\Pics\Fotolia\Fotolia_40298243_XS.jpg"/>
          <p:cNvPicPr/>
          <p:nvPr/>
        </p:nvPicPr>
        <p:blipFill>
          <a:blip r:embed="rId3" cstate="screen">
            <a:clrChange>
              <a:clrFrom>
                <a:srgbClr val="FFFFFF"/>
              </a:clrFrom>
              <a:clrTo>
                <a:srgbClr val="FFFFFF">
                  <a:alpha val="0"/>
                </a:srgbClr>
              </a:clrTo>
            </a:clrChange>
          </a:blip>
          <a:srcRect/>
          <a:stretch>
            <a:fillRect/>
          </a:stretch>
        </p:blipFill>
        <p:spPr bwMode="auto">
          <a:xfrm>
            <a:off x="3995935" y="2884617"/>
            <a:ext cx="5148065" cy="4000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Claims Implications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37</a:t>
            </a:fld>
            <a:endParaRPr lang="en-GB" noProof="0"/>
          </a:p>
        </p:txBody>
      </p:sp>
      <p:sp>
        <p:nvSpPr>
          <p:cNvPr id="6" name="Content Placeholder 2"/>
          <p:cNvSpPr>
            <a:spLocks noGrp="1"/>
          </p:cNvSpPr>
          <p:nvPr>
            <p:ph idx="1"/>
          </p:nvPr>
        </p:nvSpPr>
        <p:spPr>
          <a:xfrm>
            <a:off x="539750" y="1916113"/>
            <a:ext cx="8064500" cy="3889376"/>
          </a:xfrm>
        </p:spPr>
        <p:txBody>
          <a:bodyPr/>
          <a:lstStyle/>
          <a:p>
            <a:r>
              <a:rPr lang="en-GB" sz="2400" dirty="0" smtClean="0"/>
              <a:t>Implementation date</a:t>
            </a:r>
          </a:p>
          <a:p>
            <a:endParaRPr lang="en-GB" sz="2400" dirty="0" smtClean="0"/>
          </a:p>
          <a:p>
            <a:r>
              <a:rPr lang="en-GB" sz="2400" dirty="0" smtClean="0"/>
              <a:t>Claims guidelines</a:t>
            </a:r>
          </a:p>
          <a:p>
            <a:pPr lvl="1"/>
            <a:r>
              <a:rPr lang="en-GB" sz="2000" dirty="0" smtClean="0"/>
              <a:t>Evidence requirements</a:t>
            </a:r>
          </a:p>
          <a:p>
            <a:pPr lvl="1"/>
            <a:r>
              <a:rPr lang="en-GB" sz="2000" dirty="0" smtClean="0"/>
              <a:t>Philosophy guidelines</a:t>
            </a:r>
          </a:p>
          <a:p>
            <a:pPr lvl="1"/>
            <a:endParaRPr lang="en-GB" sz="2000" dirty="0" smtClean="0"/>
          </a:p>
          <a:p>
            <a:r>
              <a:rPr lang="en-GB" sz="2400" dirty="0" smtClean="0"/>
              <a:t>Information and training</a:t>
            </a:r>
          </a:p>
        </p:txBody>
      </p:sp>
      <p:pic>
        <p:nvPicPr>
          <p:cNvPr id="9219" name="Picture 3"/>
          <p:cNvPicPr>
            <a:picLocks noChangeAspect="1" noChangeArrowheads="1"/>
          </p:cNvPicPr>
          <p:nvPr/>
        </p:nvPicPr>
        <p:blipFill>
          <a:blip r:embed="rId3" cstate="screen"/>
          <a:srcRect/>
          <a:stretch>
            <a:fillRect/>
          </a:stretch>
        </p:blipFill>
        <p:spPr bwMode="auto">
          <a:xfrm>
            <a:off x="4283968" y="1307963"/>
            <a:ext cx="4860032" cy="5550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Summary</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38</a:t>
            </a:fld>
            <a:endParaRPr lang="en-GB" noProof="0"/>
          </a:p>
        </p:txBody>
      </p:sp>
      <p:sp>
        <p:nvSpPr>
          <p:cNvPr id="6" name="Content Placeholder 2"/>
          <p:cNvSpPr>
            <a:spLocks noGrp="1"/>
          </p:cNvSpPr>
          <p:nvPr>
            <p:ph idx="1"/>
          </p:nvPr>
        </p:nvSpPr>
        <p:spPr>
          <a:xfrm>
            <a:off x="539750" y="1916113"/>
            <a:ext cx="8064500" cy="3889376"/>
          </a:xfrm>
        </p:spPr>
        <p:txBody>
          <a:bodyPr/>
          <a:lstStyle/>
          <a:p>
            <a:pPr marL="228600" indent="-228600"/>
            <a:r>
              <a:rPr lang="en-GB" sz="2400" dirty="0" smtClean="0"/>
              <a:t>Deciding what impairments to cover and generating ideas for new conditions</a:t>
            </a:r>
          </a:p>
          <a:p>
            <a:pPr marL="228600" indent="-228600"/>
            <a:endParaRPr lang="en-GB" sz="2400" dirty="0" smtClean="0"/>
          </a:p>
          <a:p>
            <a:pPr marL="228600" indent="-228600"/>
            <a:r>
              <a:rPr lang="en-GB" sz="2400" dirty="0" smtClean="0"/>
              <a:t>Key principles for designing definitions</a:t>
            </a:r>
          </a:p>
          <a:p>
            <a:pPr marL="228600" indent="-228600"/>
            <a:endParaRPr lang="en-GB" sz="2400" dirty="0" smtClean="0"/>
          </a:p>
          <a:p>
            <a:pPr marL="228600" indent="-228600"/>
            <a:r>
              <a:rPr lang="en-GB" sz="2400" dirty="0" smtClean="0"/>
              <a:t>Practical implications for both Underwriting and Claims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Peter </a:t>
            </a:r>
            <a:r>
              <a:rPr lang="en-GB" dirty="0" smtClean="0"/>
              <a:t>Banthorpe, </a:t>
            </a:r>
            <a:r>
              <a:rPr lang="en-GB" dirty="0" smtClean="0">
                <a:hlinkClick r:id="rId2"/>
              </a:rPr>
              <a:t>pbanthorpe@rgare.com</a:t>
            </a:r>
            <a:endParaRPr lang="en-GB" dirty="0" smtClean="0"/>
          </a:p>
          <a:p>
            <a:r>
              <a:rPr lang="en-GB" dirty="0" smtClean="0"/>
              <a:t>Yunus Piperdy, </a:t>
            </a:r>
            <a:r>
              <a:rPr lang="en-GB" dirty="0" smtClean="0">
                <a:hlinkClick r:id="rId3"/>
              </a:rPr>
              <a:t>ypiperdy@rgare.com</a:t>
            </a:r>
            <a:endParaRPr lang="en-GB" dirty="0" smtClean="0"/>
          </a:p>
          <a:p>
            <a:endParaRPr lang="en-GB" dirty="0" smtClean="0"/>
          </a:p>
          <a:p>
            <a:endParaRPr lang="en-GB" dirty="0"/>
          </a:p>
        </p:txBody>
      </p:sp>
      <p:sp>
        <p:nvSpPr>
          <p:cNvPr id="4" name="Title 3"/>
          <p:cNvSpPr>
            <a:spLocks noGrp="1"/>
          </p:cNvSpPr>
          <p:nvPr>
            <p:ph type="title"/>
          </p:nvPr>
        </p:nvSpPr>
        <p:spPr/>
        <p:txBody>
          <a:bodyPr/>
          <a:lstStyle/>
          <a:p>
            <a:r>
              <a:rPr lang="en-GB" dirty="0" smtClean="0"/>
              <a:t>Thank you for your attention.</a:t>
            </a:r>
            <a:endParaRPr lang="en-GB" dirty="0"/>
          </a:p>
        </p:txBody>
      </p:sp>
      <p:sp>
        <p:nvSpPr>
          <p:cNvPr id="6" name="Slide Number Placeholder 5"/>
          <p:cNvSpPr>
            <a:spLocks noGrp="1"/>
          </p:cNvSpPr>
          <p:nvPr>
            <p:ph type="sldNum" sz="quarter" idx="11"/>
          </p:nvPr>
        </p:nvSpPr>
        <p:spPr/>
        <p:txBody>
          <a:bodyPr/>
          <a:lstStyle/>
          <a:p>
            <a:fld id="{F5C8800B-C458-43CB-AF28-AB0A3A2C1213}" type="slidenum">
              <a:rPr lang="en-GB" noProof="0" smtClean="0"/>
              <a:pPr/>
              <a:t>39</a:t>
            </a:fld>
            <a:endParaRPr lang="en-GB" noProof="0"/>
          </a:p>
        </p:txBody>
      </p:sp>
    </p:spTree>
    <p:extLst>
      <p:ext uri="{BB962C8B-B14F-4D97-AF65-F5344CB8AC3E}">
        <p14:creationId xmlns="" xmlns:p14="http://schemas.microsoft.com/office/powerpoint/2010/main" val="1540317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23528" y="1772816"/>
          <a:ext cx="864096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1"/>
          </p:nvPr>
        </p:nvSpPr>
        <p:spPr/>
        <p:txBody>
          <a:bodyPr/>
          <a:lstStyle/>
          <a:p>
            <a:fld id="{F5C8800B-C458-43CB-AF28-AB0A3A2C1213}" type="slidenum">
              <a:rPr lang="en-GB" noProof="0" smtClean="0"/>
              <a:pPr/>
              <a:t>4</a:t>
            </a:fld>
            <a:endParaRPr lang="en-GB" noProof="0"/>
          </a:p>
        </p:txBody>
      </p:sp>
      <p:sp>
        <p:nvSpPr>
          <p:cNvPr id="6" name="Oval 5"/>
          <p:cNvSpPr/>
          <p:nvPr/>
        </p:nvSpPr>
        <p:spPr bwMode="auto">
          <a:xfrm>
            <a:off x="2281436" y="3284984"/>
            <a:ext cx="1714500" cy="1600200"/>
          </a:xfrm>
          <a:prstGeom prst="ellipse">
            <a:avLst/>
          </a:prstGeom>
          <a:solidFill>
            <a:schemeClr val="accent1">
              <a:alpha val="22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561153" y="5949280"/>
            <a:ext cx="2400300" cy="461665"/>
          </a:xfrm>
          <a:prstGeom prst="rect">
            <a:avLst/>
          </a:prstGeom>
          <a:solidFill>
            <a:schemeClr val="accent1">
              <a:alpha val="22000"/>
            </a:schemeClr>
          </a:solidFill>
        </p:spPr>
        <p:txBody>
          <a:bodyPr wrap="square" rtlCol="0">
            <a:spAutoFit/>
          </a:bodyPr>
          <a:lstStyle/>
          <a:p>
            <a:r>
              <a:rPr lang="en-GB" sz="1200" b="1" dirty="0" smtClean="0"/>
              <a:t>Fall in endowment sales</a:t>
            </a:r>
          </a:p>
          <a:p>
            <a:r>
              <a:rPr lang="en-GB" sz="1200" b="1" dirty="0" smtClean="0"/>
              <a:t>Move to repayment mortgages</a:t>
            </a:r>
            <a:endParaRPr lang="en-GB" sz="1200" b="1" dirty="0"/>
          </a:p>
        </p:txBody>
      </p:sp>
      <p:sp>
        <p:nvSpPr>
          <p:cNvPr id="10" name="Rectangular Callout 9"/>
          <p:cNvSpPr/>
          <p:nvPr/>
        </p:nvSpPr>
        <p:spPr bwMode="auto">
          <a:xfrm>
            <a:off x="3995936" y="1340769"/>
            <a:ext cx="3384376" cy="646331"/>
          </a:xfrm>
          <a:prstGeom prst="wedgeRectCallout">
            <a:avLst>
              <a:gd name="adj1" fmla="val -30890"/>
              <a:gd name="adj2" fmla="val 210597"/>
            </a:avLst>
          </a:prstGeom>
          <a:solidFill>
            <a:srgbClr val="E31B23">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Policy</a:t>
            </a:r>
            <a:r>
              <a:rPr kumimoji="0" lang="en-US" sz="1200" b="0" i="0" u="none" strike="noStrike" cap="none" normalizeH="0" dirty="0" smtClean="0">
                <a:ln>
                  <a:noFill/>
                </a:ln>
                <a:solidFill>
                  <a:schemeClr val="tx1"/>
                </a:solidFill>
                <a:effectLst/>
                <a:latin typeface="Arial" charset="0"/>
              </a:rPr>
              <a:t> Prices Failing</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charset="0"/>
              </a:rPr>
              <a:t>Property Prices Rising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1.5bn in Commission paid on Term and CI</a:t>
            </a:r>
            <a:endParaRPr kumimoji="0" lang="en-US" sz="1200" b="0" i="0" u="none" strike="noStrike" cap="none" normalizeH="0" baseline="0" dirty="0" smtClean="0">
              <a:ln>
                <a:noFill/>
              </a:ln>
              <a:solidFill>
                <a:schemeClr val="tx1"/>
              </a:solidFill>
              <a:effectLst/>
              <a:latin typeface="Arial" charset="0"/>
            </a:endParaRPr>
          </a:p>
        </p:txBody>
      </p:sp>
      <p:sp>
        <p:nvSpPr>
          <p:cNvPr id="11" name="Title 2"/>
          <p:cNvSpPr txBox="1">
            <a:spLocks/>
          </p:cNvSpPr>
          <p:nvPr/>
        </p:nvSpPr>
        <p:spPr>
          <a:xfrm>
            <a:off x="539750" y="836712"/>
            <a:ext cx="80645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E31B23"/>
                </a:solidFill>
                <a:effectLst/>
                <a:uLnTx/>
                <a:uFillTx/>
                <a:latin typeface="Arial" pitchFamily="34" charset="0"/>
                <a:ea typeface="+mj-ea"/>
                <a:cs typeface="Arial" pitchFamily="34" charset="0"/>
              </a:rPr>
              <a:t>CI Sales Volumes</a:t>
            </a:r>
            <a:r>
              <a:rPr kumimoji="0" lang="en-GB" sz="2400" b="0" i="0" u="none" strike="noStrike" kern="1200" cap="none" spc="0" normalizeH="0" noProof="0" dirty="0" smtClean="0">
                <a:ln>
                  <a:noFill/>
                </a:ln>
                <a:solidFill>
                  <a:srgbClr val="E31B23"/>
                </a:solidFill>
                <a:effectLst/>
                <a:uLnTx/>
                <a:uFillTx/>
                <a:latin typeface="Arial" pitchFamily="34" charset="0"/>
                <a:ea typeface="+mj-ea"/>
                <a:cs typeface="Arial" pitchFamily="34" charset="0"/>
              </a:rPr>
              <a:t> in the UK</a:t>
            </a:r>
            <a:endParaRPr kumimoji="0" lang="en-GB" sz="2400" b="0" i="0" u="none" strike="noStrike" kern="1200" cap="none" spc="0" normalizeH="0" baseline="0" noProof="0" dirty="0">
              <a:ln>
                <a:noFill/>
              </a:ln>
              <a:solidFill>
                <a:srgbClr val="E31B23"/>
              </a:solidFill>
              <a:effectLst/>
              <a:uLnTx/>
              <a:uFillTx/>
              <a:latin typeface="Arial" pitchFamily="34" charset="0"/>
              <a:ea typeface="+mj-ea"/>
              <a:cs typeface="Arial" pitchFamily="34" charset="0"/>
            </a:endParaRPr>
          </a:p>
        </p:txBody>
      </p:sp>
      <p:sp>
        <p:nvSpPr>
          <p:cNvPr id="12" name="TextBox 11"/>
          <p:cNvSpPr txBox="1"/>
          <p:nvPr/>
        </p:nvSpPr>
        <p:spPr>
          <a:xfrm>
            <a:off x="1561153" y="6453188"/>
            <a:ext cx="5715000" cy="261610"/>
          </a:xfrm>
          <a:prstGeom prst="rect">
            <a:avLst/>
          </a:prstGeom>
          <a:noFill/>
        </p:spPr>
        <p:txBody>
          <a:bodyPr wrap="square" rtlCol="0">
            <a:spAutoFit/>
          </a:bodyPr>
          <a:lstStyle/>
          <a:p>
            <a:r>
              <a:rPr lang="en-GB" sz="1100" dirty="0" smtClean="0"/>
              <a:t>Source: Various market data, blended by RGA analysis</a:t>
            </a:r>
          </a:p>
        </p:txBody>
      </p:sp>
      <p:sp>
        <p:nvSpPr>
          <p:cNvPr id="13" name="Rectangular Callout 12"/>
          <p:cNvSpPr/>
          <p:nvPr/>
        </p:nvSpPr>
        <p:spPr bwMode="auto">
          <a:xfrm>
            <a:off x="1835696" y="1311151"/>
            <a:ext cx="1152128" cy="461665"/>
          </a:xfrm>
          <a:prstGeom prst="wedgeRectCallout">
            <a:avLst>
              <a:gd name="adj1" fmla="val 124939"/>
              <a:gd name="adj2" fmla="val 362770"/>
            </a:avLst>
          </a:prstGeom>
          <a:solidFill>
            <a:srgbClr val="E31B23">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charset="0"/>
              </a:rPr>
              <a:t>First ABI SOBP</a:t>
            </a:r>
            <a:endParaRPr kumimoji="0" lang="en-US" sz="12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fade">
                                      <p:cBhvr>
                                        <p:cTn id="15" dur="2000"/>
                                        <p:tgtEl>
                                          <p:spTgt spid="1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20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fade">
                                      <p:cBhvr>
                                        <p:cTn id="23" dur="2000"/>
                                        <p:tgtEl>
                                          <p:spTgt spid="10">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2000"/>
                                        <p:tgtEl>
                                          <p:spTgt spid="10">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2000"/>
                                        <p:tgtEl>
                                          <p:spTgt spid="10">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build="allAtOnce" animBg="1"/>
      <p:bldP spid="13"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23528" y="1772816"/>
          <a:ext cx="864096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995936" y="5949280"/>
            <a:ext cx="2971800" cy="830997"/>
          </a:xfrm>
          <a:prstGeom prst="rect">
            <a:avLst/>
          </a:prstGeom>
          <a:solidFill>
            <a:srgbClr val="E31B23">
              <a:alpha val="22000"/>
            </a:srgbClr>
          </a:solidFill>
        </p:spPr>
        <p:txBody>
          <a:bodyPr wrap="square">
            <a:spAutoFit/>
          </a:bodyPr>
          <a:lstStyle/>
          <a:p>
            <a:r>
              <a:rPr lang="en-GB" sz="1200" b="1" dirty="0" smtClean="0"/>
              <a:t>2003 / 2004: 50% increases in CI premiums following the withdrawal of a major reinsurer from the Guaranteed rate market at the end of 2002.</a:t>
            </a:r>
            <a:endParaRPr lang="en-GB" sz="1200" b="1" dirty="0"/>
          </a:p>
        </p:txBody>
      </p:sp>
      <p:sp>
        <p:nvSpPr>
          <p:cNvPr id="4" name="Oval 3"/>
          <p:cNvSpPr/>
          <p:nvPr/>
        </p:nvSpPr>
        <p:spPr bwMode="auto">
          <a:xfrm>
            <a:off x="4911452" y="2420888"/>
            <a:ext cx="1028700" cy="649188"/>
          </a:xfrm>
          <a:prstGeom prst="ellipse">
            <a:avLst/>
          </a:prstGeom>
          <a:solidFill>
            <a:srgbClr val="E31B23">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1"/>
          </p:nvPr>
        </p:nvSpPr>
        <p:spPr/>
        <p:txBody>
          <a:bodyPr/>
          <a:lstStyle/>
          <a:p>
            <a:fld id="{F5C8800B-C458-43CB-AF28-AB0A3A2C1213}" type="slidenum">
              <a:rPr lang="en-GB" noProof="0" smtClean="0"/>
              <a:pPr/>
              <a:t>5</a:t>
            </a:fld>
            <a:endParaRPr lang="en-GB" noProof="0"/>
          </a:p>
        </p:txBody>
      </p:sp>
      <p:sp>
        <p:nvSpPr>
          <p:cNvPr id="6" name="Oval 5"/>
          <p:cNvSpPr/>
          <p:nvPr/>
        </p:nvSpPr>
        <p:spPr bwMode="auto">
          <a:xfrm>
            <a:off x="2281436" y="3284984"/>
            <a:ext cx="1714500" cy="1600200"/>
          </a:xfrm>
          <a:prstGeom prst="ellipse">
            <a:avLst/>
          </a:prstGeom>
          <a:solidFill>
            <a:schemeClr val="accent1">
              <a:alpha val="22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561153" y="5949280"/>
            <a:ext cx="2400300" cy="461665"/>
          </a:xfrm>
          <a:prstGeom prst="rect">
            <a:avLst/>
          </a:prstGeom>
          <a:solidFill>
            <a:schemeClr val="accent1">
              <a:alpha val="22000"/>
            </a:schemeClr>
          </a:solidFill>
        </p:spPr>
        <p:txBody>
          <a:bodyPr wrap="square" rtlCol="0">
            <a:spAutoFit/>
          </a:bodyPr>
          <a:lstStyle/>
          <a:p>
            <a:r>
              <a:rPr lang="en-GB" sz="1200" b="1" dirty="0" smtClean="0"/>
              <a:t>Fall in endowment sales</a:t>
            </a:r>
          </a:p>
          <a:p>
            <a:r>
              <a:rPr lang="en-GB" sz="1200" b="1" dirty="0" smtClean="0"/>
              <a:t>Move to repayment mortgages</a:t>
            </a:r>
            <a:endParaRPr lang="en-GB" sz="1200" b="1" dirty="0"/>
          </a:p>
        </p:txBody>
      </p:sp>
      <p:sp>
        <p:nvSpPr>
          <p:cNvPr id="10" name="Rectangular Callout 9"/>
          <p:cNvSpPr/>
          <p:nvPr/>
        </p:nvSpPr>
        <p:spPr bwMode="auto">
          <a:xfrm>
            <a:off x="3995936" y="1340769"/>
            <a:ext cx="3384376" cy="646331"/>
          </a:xfrm>
          <a:prstGeom prst="wedgeRectCallout">
            <a:avLst>
              <a:gd name="adj1" fmla="val -30890"/>
              <a:gd name="adj2" fmla="val 210597"/>
            </a:avLst>
          </a:prstGeom>
          <a:solidFill>
            <a:srgbClr val="E31B23">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Policy</a:t>
            </a:r>
            <a:r>
              <a:rPr kumimoji="0" lang="en-US" sz="1200" b="0" i="0" u="none" strike="noStrike" cap="none" normalizeH="0" dirty="0" smtClean="0">
                <a:ln>
                  <a:noFill/>
                </a:ln>
                <a:solidFill>
                  <a:schemeClr val="tx1"/>
                </a:solidFill>
                <a:effectLst/>
                <a:latin typeface="Arial" charset="0"/>
              </a:rPr>
              <a:t> Prices Failing</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charset="0"/>
              </a:rPr>
              <a:t>Property Prices Rising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charset="0"/>
              </a:rPr>
              <a:t>1.5bn in Commission paid on Term and CI</a:t>
            </a:r>
            <a:endParaRPr kumimoji="0" lang="en-US" sz="1200" b="0" i="0" u="none" strike="noStrike" cap="none" normalizeH="0" baseline="0" dirty="0" smtClean="0">
              <a:ln>
                <a:noFill/>
              </a:ln>
              <a:solidFill>
                <a:schemeClr val="tx1"/>
              </a:solidFill>
              <a:effectLst/>
              <a:latin typeface="Arial" charset="0"/>
            </a:endParaRPr>
          </a:p>
        </p:txBody>
      </p:sp>
      <p:sp>
        <p:nvSpPr>
          <p:cNvPr id="11" name="Title 2"/>
          <p:cNvSpPr txBox="1">
            <a:spLocks/>
          </p:cNvSpPr>
          <p:nvPr/>
        </p:nvSpPr>
        <p:spPr>
          <a:xfrm>
            <a:off x="539750" y="836712"/>
            <a:ext cx="80645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E31B23"/>
                </a:solidFill>
                <a:effectLst/>
                <a:uLnTx/>
                <a:uFillTx/>
                <a:latin typeface="Arial" pitchFamily="34" charset="0"/>
                <a:ea typeface="+mj-ea"/>
                <a:cs typeface="Arial" pitchFamily="34" charset="0"/>
              </a:rPr>
              <a:t>CI Sales Volumes</a:t>
            </a:r>
            <a:r>
              <a:rPr kumimoji="0" lang="en-GB" sz="2400" b="0" i="0" u="none" strike="noStrike" kern="1200" cap="none" spc="0" normalizeH="0" noProof="0" dirty="0" smtClean="0">
                <a:ln>
                  <a:noFill/>
                </a:ln>
                <a:solidFill>
                  <a:srgbClr val="E31B23"/>
                </a:solidFill>
                <a:effectLst/>
                <a:uLnTx/>
                <a:uFillTx/>
                <a:latin typeface="Arial" pitchFamily="34" charset="0"/>
                <a:ea typeface="+mj-ea"/>
                <a:cs typeface="Arial" pitchFamily="34" charset="0"/>
              </a:rPr>
              <a:t> in the UK</a:t>
            </a:r>
            <a:endParaRPr kumimoji="0" lang="en-GB" sz="2400" b="0" i="0" u="none" strike="noStrike" kern="1200" cap="none" spc="0" normalizeH="0" baseline="0" noProof="0" dirty="0">
              <a:ln>
                <a:noFill/>
              </a:ln>
              <a:solidFill>
                <a:srgbClr val="E31B23"/>
              </a:solidFill>
              <a:effectLst/>
              <a:uLnTx/>
              <a:uFillTx/>
              <a:latin typeface="Arial" pitchFamily="34" charset="0"/>
              <a:ea typeface="+mj-ea"/>
              <a:cs typeface="Arial" pitchFamily="34" charset="0"/>
            </a:endParaRPr>
          </a:p>
        </p:txBody>
      </p:sp>
      <p:sp>
        <p:nvSpPr>
          <p:cNvPr id="12" name="Rectangular Callout 11"/>
          <p:cNvSpPr/>
          <p:nvPr/>
        </p:nvSpPr>
        <p:spPr bwMode="auto">
          <a:xfrm>
            <a:off x="1835696" y="1311151"/>
            <a:ext cx="1152128" cy="461665"/>
          </a:xfrm>
          <a:prstGeom prst="wedgeRectCallout">
            <a:avLst>
              <a:gd name="adj1" fmla="val 124939"/>
              <a:gd name="adj2" fmla="val 362770"/>
            </a:avLst>
          </a:prstGeom>
          <a:solidFill>
            <a:srgbClr val="E31B23">
              <a:alpha val="2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latin typeface="Arial" charset="0"/>
              </a:rPr>
              <a:t>First ABI SOBP</a:t>
            </a:r>
            <a:endParaRPr kumimoji="0" lang="en-US" sz="12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smtClean="0"/>
              <a:t>Evolution of Critical Illness</a:t>
            </a:r>
            <a:endParaRPr lang="en-GB" dirty="0"/>
          </a:p>
        </p:txBody>
      </p:sp>
      <p:sp>
        <p:nvSpPr>
          <p:cNvPr id="22" name="Text Placeholder 21"/>
          <p:cNvSpPr>
            <a:spLocks noGrp="1"/>
          </p:cNvSpPr>
          <p:nvPr>
            <p:ph type="body" sz="quarter" idx="12"/>
          </p:nvPr>
        </p:nvSpPr>
        <p:spPr/>
        <p:txBody>
          <a:bodyPr/>
          <a:lstStyle/>
          <a:p>
            <a:r>
              <a:rPr lang="en-GB" dirty="0" smtClean="0"/>
              <a:t>Conventional CI products have always dominated market place</a:t>
            </a:r>
            <a:endParaRPr lang="en-GB" dirty="0"/>
          </a:p>
        </p:txBody>
      </p:sp>
      <p:sp>
        <p:nvSpPr>
          <p:cNvPr id="6" name="Bent Arrow 5"/>
          <p:cNvSpPr/>
          <p:nvPr/>
        </p:nvSpPr>
        <p:spPr>
          <a:xfrm rot="18825127">
            <a:off x="2932571" y="2644925"/>
            <a:ext cx="1296144" cy="799257"/>
          </a:xfrm>
          <a:prstGeom prst="bentArrow">
            <a:avLst>
              <a:gd name="adj1" fmla="val 28574"/>
              <a:gd name="adj2" fmla="val 50000"/>
              <a:gd name="adj3" fmla="val 50000"/>
              <a:gd name="adj4" fmla="val 36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Bent Arrow 6"/>
          <p:cNvSpPr/>
          <p:nvPr/>
        </p:nvSpPr>
        <p:spPr>
          <a:xfrm rot="3147142">
            <a:off x="3594002" y="4098427"/>
            <a:ext cx="1537469" cy="799257"/>
          </a:xfrm>
          <a:prstGeom prst="bentArrow">
            <a:avLst>
              <a:gd name="adj1" fmla="val 28574"/>
              <a:gd name="adj2" fmla="val 50000"/>
              <a:gd name="adj3" fmla="val 50000"/>
              <a:gd name="adj4" fmla="val 36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Bent Arrow 7"/>
          <p:cNvSpPr/>
          <p:nvPr/>
        </p:nvSpPr>
        <p:spPr>
          <a:xfrm rot="18825127">
            <a:off x="4627253" y="2621730"/>
            <a:ext cx="1296144" cy="799257"/>
          </a:xfrm>
          <a:prstGeom prst="bentArrow">
            <a:avLst>
              <a:gd name="adj1" fmla="val 28574"/>
              <a:gd name="adj2" fmla="val 50000"/>
              <a:gd name="adj3" fmla="val 50000"/>
              <a:gd name="adj4" fmla="val 36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3147142">
            <a:off x="4458099" y="4098429"/>
            <a:ext cx="1537469" cy="799257"/>
          </a:xfrm>
          <a:prstGeom prst="bentArrow">
            <a:avLst>
              <a:gd name="adj1" fmla="val 28574"/>
              <a:gd name="adj2" fmla="val 50000"/>
              <a:gd name="adj3" fmla="val 50000"/>
              <a:gd name="adj4" fmla="val 36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Picture 1"/>
          <p:cNvPicPr>
            <a:picLocks noGrp="1" noChangeAspect="1" noChangeArrowheads="1"/>
          </p:cNvPicPr>
          <p:nvPr>
            <p:ph idx="1"/>
          </p:nvPr>
        </p:nvPicPr>
        <p:blipFill>
          <a:blip r:embed="rId3" cstate="print"/>
          <a:srcRect/>
          <a:stretch>
            <a:fillRect/>
          </a:stretch>
        </p:blipFill>
        <p:spPr bwMode="auto">
          <a:xfrm>
            <a:off x="3361556" y="5229200"/>
            <a:ext cx="1714500" cy="666750"/>
          </a:xfrm>
          <a:prstGeom prst="rect">
            <a:avLst/>
          </a:prstGeom>
          <a:noFill/>
          <a:ln w="9525">
            <a:noFill/>
            <a:miter lim="800000"/>
            <a:headEnd/>
            <a:tailEnd/>
          </a:ln>
        </p:spPr>
      </p:pic>
      <p:pic>
        <p:nvPicPr>
          <p:cNvPr id="24" name="Picture 1"/>
          <p:cNvPicPr>
            <a:picLocks noChangeAspect="1" noChangeArrowheads="1"/>
          </p:cNvPicPr>
          <p:nvPr/>
        </p:nvPicPr>
        <p:blipFill>
          <a:blip r:embed="rId4" cstate="print"/>
          <a:srcRect/>
          <a:stretch>
            <a:fillRect/>
          </a:stretch>
        </p:blipFill>
        <p:spPr bwMode="auto">
          <a:xfrm>
            <a:off x="3043462" y="2100263"/>
            <a:ext cx="1296144" cy="502438"/>
          </a:xfrm>
          <a:prstGeom prst="rect">
            <a:avLst/>
          </a:prstGeom>
          <a:noFill/>
          <a:ln w="9525">
            <a:noFill/>
            <a:miter lim="800000"/>
            <a:headEnd/>
            <a:tailEnd/>
          </a:ln>
        </p:spPr>
      </p:pic>
      <p:pic>
        <p:nvPicPr>
          <p:cNvPr id="26" name="Picture 2" descr="pruprotect logo">
            <a:hlinkClick r:id="rId5"/>
          </p:cNvPr>
          <p:cNvPicPr>
            <a:picLocks noChangeAspect="1" noChangeArrowheads="1"/>
          </p:cNvPicPr>
          <p:nvPr/>
        </p:nvPicPr>
        <p:blipFill>
          <a:blip r:embed="rId6" cstate="print"/>
          <a:srcRect/>
          <a:stretch>
            <a:fillRect/>
          </a:stretch>
        </p:blipFill>
        <p:spPr bwMode="auto">
          <a:xfrm>
            <a:off x="4339606" y="2100263"/>
            <a:ext cx="2109749" cy="353217"/>
          </a:xfrm>
          <a:prstGeom prst="rect">
            <a:avLst/>
          </a:prstGeom>
          <a:noFill/>
        </p:spPr>
      </p:pic>
      <p:pic>
        <p:nvPicPr>
          <p:cNvPr id="27" name="Picture 2"/>
          <p:cNvPicPr>
            <a:picLocks noChangeAspect="1" noChangeArrowheads="1"/>
          </p:cNvPicPr>
          <p:nvPr/>
        </p:nvPicPr>
        <p:blipFill>
          <a:blip r:embed="rId7" cstate="print"/>
          <a:srcRect/>
          <a:stretch>
            <a:fillRect/>
          </a:stretch>
        </p:blipFill>
        <p:spPr bwMode="auto">
          <a:xfrm>
            <a:off x="6449355" y="1844824"/>
            <a:ext cx="1848716" cy="666750"/>
          </a:xfrm>
          <a:prstGeom prst="rect">
            <a:avLst/>
          </a:prstGeom>
          <a:noFill/>
          <a:ln w="9525">
            <a:noFill/>
            <a:miter lim="800000"/>
            <a:headEnd/>
            <a:tailEnd/>
          </a:ln>
        </p:spPr>
      </p:pic>
      <p:sp>
        <p:nvSpPr>
          <p:cNvPr id="28" name="Bent Arrow 27"/>
          <p:cNvSpPr/>
          <p:nvPr/>
        </p:nvSpPr>
        <p:spPr>
          <a:xfrm rot="18825127">
            <a:off x="5779381" y="2621730"/>
            <a:ext cx="1296144" cy="799257"/>
          </a:xfrm>
          <a:prstGeom prst="bentArrow">
            <a:avLst>
              <a:gd name="adj1" fmla="val 28574"/>
              <a:gd name="adj2" fmla="val 50000"/>
              <a:gd name="adj3" fmla="val 50000"/>
              <a:gd name="adj4" fmla="val 36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Striped Right Arrow 3"/>
          <p:cNvSpPr/>
          <p:nvPr/>
        </p:nvSpPr>
        <p:spPr>
          <a:xfrm>
            <a:off x="755576" y="2708920"/>
            <a:ext cx="7488832" cy="22322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ome - HSBC Bank UK"/>
          <p:cNvPicPr>
            <a:picLocks noChangeAspect="1" noChangeArrowheads="1"/>
          </p:cNvPicPr>
          <p:nvPr/>
        </p:nvPicPr>
        <p:blipFill>
          <a:blip r:embed="rId8" cstate="print"/>
          <a:srcRect/>
          <a:stretch>
            <a:fillRect/>
          </a:stretch>
        </p:blipFill>
        <p:spPr bwMode="auto">
          <a:xfrm>
            <a:off x="5220072" y="5290914"/>
            <a:ext cx="1516673" cy="514350"/>
          </a:xfrm>
          <a:prstGeom prst="rect">
            <a:avLst/>
          </a:prstGeom>
          <a:noFill/>
        </p:spPr>
      </p:pic>
      <p:cxnSp>
        <p:nvCxnSpPr>
          <p:cNvPr id="30" name="Straight Connector 29"/>
          <p:cNvCxnSpPr/>
          <p:nvPr/>
        </p:nvCxnSpPr>
        <p:spPr>
          <a:xfrm>
            <a:off x="755576" y="6237312"/>
            <a:ext cx="73493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55576" y="623731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71600" y="623731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03648" y="623731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95736" y="623731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419872" y="62456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04897" y="62456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45012" y="6237312"/>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84168" y="6237312"/>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9266944">
            <a:off x="401018"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1985</a:t>
            </a:r>
          </a:p>
        </p:txBody>
      </p:sp>
      <p:sp>
        <p:nvSpPr>
          <p:cNvPr id="43" name="TextBox 42"/>
          <p:cNvSpPr txBox="1"/>
          <p:nvPr/>
        </p:nvSpPr>
        <p:spPr>
          <a:xfrm rot="19266944">
            <a:off x="647564"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1987</a:t>
            </a:r>
          </a:p>
        </p:txBody>
      </p:sp>
      <p:sp>
        <p:nvSpPr>
          <p:cNvPr id="44" name="TextBox 43"/>
          <p:cNvSpPr txBox="1"/>
          <p:nvPr/>
        </p:nvSpPr>
        <p:spPr>
          <a:xfrm rot="19266944">
            <a:off x="1079612" y="6389711"/>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1991</a:t>
            </a:r>
          </a:p>
        </p:txBody>
      </p:sp>
      <p:sp>
        <p:nvSpPr>
          <p:cNvPr id="45" name="TextBox 44"/>
          <p:cNvSpPr txBox="1"/>
          <p:nvPr/>
        </p:nvSpPr>
        <p:spPr>
          <a:xfrm rot="19266944">
            <a:off x="1902222"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1999</a:t>
            </a:r>
          </a:p>
        </p:txBody>
      </p:sp>
      <p:sp>
        <p:nvSpPr>
          <p:cNvPr id="46" name="TextBox 45"/>
          <p:cNvSpPr txBox="1"/>
          <p:nvPr/>
        </p:nvSpPr>
        <p:spPr>
          <a:xfrm rot="19266944">
            <a:off x="3048943" y="6413446"/>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2002</a:t>
            </a:r>
          </a:p>
        </p:txBody>
      </p:sp>
      <p:sp>
        <p:nvSpPr>
          <p:cNvPr id="47" name="TextBox 46"/>
          <p:cNvSpPr txBox="1"/>
          <p:nvPr/>
        </p:nvSpPr>
        <p:spPr>
          <a:xfrm rot="19266944">
            <a:off x="4062462"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2006</a:t>
            </a:r>
          </a:p>
        </p:txBody>
      </p:sp>
      <p:cxnSp>
        <p:nvCxnSpPr>
          <p:cNvPr id="48" name="Straight Connector 47"/>
          <p:cNvCxnSpPr/>
          <p:nvPr/>
        </p:nvCxnSpPr>
        <p:spPr>
          <a:xfrm>
            <a:off x="5004048" y="6237312"/>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9266944">
            <a:off x="4721498"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2007</a:t>
            </a:r>
          </a:p>
        </p:txBody>
      </p:sp>
      <p:sp>
        <p:nvSpPr>
          <p:cNvPr id="50" name="TextBox 49"/>
          <p:cNvSpPr txBox="1"/>
          <p:nvPr/>
        </p:nvSpPr>
        <p:spPr>
          <a:xfrm rot="19266944">
            <a:off x="5790654"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2008</a:t>
            </a:r>
          </a:p>
        </p:txBody>
      </p:sp>
      <p:sp>
        <p:nvSpPr>
          <p:cNvPr id="52" name="Rectangular Callout 51"/>
          <p:cNvSpPr/>
          <p:nvPr/>
        </p:nvSpPr>
        <p:spPr>
          <a:xfrm>
            <a:off x="1850045" y="5229200"/>
            <a:ext cx="1193416" cy="666750"/>
          </a:xfrm>
          <a:prstGeom prst="wedgeRectCallout">
            <a:avLst>
              <a:gd name="adj1" fmla="val -20525"/>
              <a:gd name="adj2" fmla="val 952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itchFamily="34" charset="0"/>
                <a:cs typeface="Arial" pitchFamily="34" charset="0"/>
              </a:rPr>
              <a:t>First ABI </a:t>
            </a:r>
            <a:r>
              <a:rPr lang="en-GB" sz="1600" dirty="0" err="1" smtClean="0">
                <a:latin typeface="Arial" pitchFamily="34" charset="0"/>
                <a:cs typeface="Arial" pitchFamily="34" charset="0"/>
              </a:rPr>
              <a:t>SoBP</a:t>
            </a:r>
            <a:endParaRPr lang="en-GB" sz="1600" dirty="0" smtClean="0">
              <a:latin typeface="Arial" pitchFamily="34" charset="0"/>
              <a:cs typeface="Arial" pitchFamily="34" charset="0"/>
            </a:endParaRPr>
          </a:p>
        </p:txBody>
      </p:sp>
      <p:sp>
        <p:nvSpPr>
          <p:cNvPr id="53" name="Rectangular Callout 52"/>
          <p:cNvSpPr/>
          <p:nvPr/>
        </p:nvSpPr>
        <p:spPr>
          <a:xfrm>
            <a:off x="539750" y="5229200"/>
            <a:ext cx="1193416" cy="666750"/>
          </a:xfrm>
          <a:prstGeom prst="wedgeRectCallout">
            <a:avLst>
              <a:gd name="adj1" fmla="val -20525"/>
              <a:gd name="adj2" fmla="val 952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Arial" pitchFamily="34" charset="0"/>
                <a:cs typeface="Arial" pitchFamily="34" charset="0"/>
              </a:rPr>
              <a:t>First CI Launches</a:t>
            </a:r>
          </a:p>
        </p:txBody>
      </p:sp>
      <p:sp>
        <p:nvSpPr>
          <p:cNvPr id="54" name="TextBox 53"/>
          <p:cNvSpPr txBox="1"/>
          <p:nvPr/>
        </p:nvSpPr>
        <p:spPr>
          <a:xfrm rot="19266944">
            <a:off x="7673826" y="6413447"/>
            <a:ext cx="648072" cy="246221"/>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2012</a:t>
            </a:r>
          </a:p>
        </p:txBody>
      </p:sp>
      <p:sp>
        <p:nvSpPr>
          <p:cNvPr id="40" name="&quot;No&quot; Symbol 39"/>
          <p:cNvSpPr/>
          <p:nvPr/>
        </p:nvSpPr>
        <p:spPr>
          <a:xfrm>
            <a:off x="2971454" y="1844824"/>
            <a:ext cx="1368152" cy="1368152"/>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tx1"/>
              </a:solidFill>
              <a:latin typeface="Arial" pitchFamily="34" charset="0"/>
              <a:cs typeface="Arial" pitchFamily="34" charset="0"/>
            </a:endParaRPr>
          </a:p>
        </p:txBody>
      </p:sp>
      <p:sp>
        <p:nvSpPr>
          <p:cNvPr id="42" name="&quot;No&quot; Symbol 41"/>
          <p:cNvSpPr/>
          <p:nvPr/>
        </p:nvSpPr>
        <p:spPr>
          <a:xfrm>
            <a:off x="3633402" y="4437112"/>
            <a:ext cx="1368152" cy="1368152"/>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2000"/>
                                        <p:tgtEl>
                                          <p:spTgt spid="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xEl>
                                              <p:pRg st="0" end="0"/>
                                            </p:txEl>
                                          </p:spTgt>
                                        </p:tgtEl>
                                        <p:attrNameLst>
                                          <p:attrName>style.visibility</p:attrName>
                                        </p:attrNameLst>
                                      </p:cBhvr>
                                      <p:to>
                                        <p:strVal val="visible"/>
                                      </p:to>
                                    </p:set>
                                    <p:animEffect transition="in" filter="fade">
                                      <p:cBhvr>
                                        <p:cTn id="10" dur="2000"/>
                                        <p:tgtEl>
                                          <p:spTgt spid="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bg/>
                                          </p:spTgt>
                                        </p:tgtEl>
                                        <p:attrNameLst>
                                          <p:attrName>style.visibility</p:attrName>
                                        </p:attrNameLst>
                                      </p:cBhvr>
                                      <p:to>
                                        <p:strVal val="visible"/>
                                      </p:to>
                                    </p:set>
                                    <p:animEffect transition="in" filter="fade">
                                      <p:cBhvr>
                                        <p:cTn id="13" dur="2000"/>
                                        <p:tgtEl>
                                          <p:spTgt spid="5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xEl>
                                              <p:pRg st="0" end="0"/>
                                            </p:txEl>
                                          </p:spTgt>
                                        </p:tgtEl>
                                        <p:attrNameLst>
                                          <p:attrName>style.visibility</p:attrName>
                                        </p:attrNameLst>
                                      </p:cBhvr>
                                      <p:to>
                                        <p:strVal val="visible"/>
                                      </p:to>
                                    </p:set>
                                    <p:animEffect transition="in" filter="fade">
                                      <p:cBhvr>
                                        <p:cTn id="16" dur="2000"/>
                                        <p:tgtEl>
                                          <p:spTgt spid="5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
                                            <p:txEl>
                                              <p:pRg st="0" end="0"/>
                                            </p:txEl>
                                          </p:spTgt>
                                        </p:tgtEl>
                                        <p:attrNameLst>
                                          <p:attrName>style.visibility</p:attrName>
                                        </p:attrNameLst>
                                      </p:cBhvr>
                                      <p:to>
                                        <p:strVal val="visible"/>
                                      </p:to>
                                    </p:set>
                                    <p:animEffect transition="in" filter="fade">
                                      <p:cBhvr>
                                        <p:cTn id="21" dur="2000"/>
                                        <p:tgtEl>
                                          <p:spTgt spid="4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xEl>
                                              <p:pRg st="0" end="0"/>
                                            </p:txEl>
                                          </p:spTgt>
                                        </p:tgtEl>
                                        <p:attrNameLst>
                                          <p:attrName>style.visibility</p:attrName>
                                        </p:attrNameLst>
                                      </p:cBhvr>
                                      <p:to>
                                        <p:strVal val="visible"/>
                                      </p:to>
                                    </p:set>
                                    <p:animEffect transition="in" filter="fade">
                                      <p:cBhvr>
                                        <p:cTn id="24" dur="2000"/>
                                        <p:tgtEl>
                                          <p:spTgt spid="4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bg/>
                                          </p:spTgt>
                                        </p:tgtEl>
                                        <p:attrNameLst>
                                          <p:attrName>style.visibility</p:attrName>
                                        </p:attrNameLst>
                                      </p:cBhvr>
                                      <p:to>
                                        <p:strVal val="visible"/>
                                      </p:to>
                                    </p:set>
                                    <p:animEffect transition="in" filter="fade">
                                      <p:cBhvr>
                                        <p:cTn id="27" dur="2000"/>
                                        <p:tgtEl>
                                          <p:spTgt spid="52">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xEl>
                                              <p:pRg st="0" end="0"/>
                                            </p:txEl>
                                          </p:spTgt>
                                        </p:tgtEl>
                                        <p:attrNameLst>
                                          <p:attrName>style.visibility</p:attrName>
                                        </p:attrNameLst>
                                      </p:cBhvr>
                                      <p:to>
                                        <p:strVal val="visible"/>
                                      </p:to>
                                    </p:set>
                                    <p:animEffect transition="in" filter="fade">
                                      <p:cBhvr>
                                        <p:cTn id="30" dur="2000"/>
                                        <p:tgtEl>
                                          <p:spTgt spid="5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2000"/>
                                        <p:tgtEl>
                                          <p:spTgt spid="4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20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0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2000"/>
                                        <p:tgtEl>
                                          <p:spTgt spid="49"/>
                                        </p:tgtEl>
                                      </p:cBhvr>
                                    </p:animEffect>
                                  </p:childTnLst>
                                </p:cTn>
                              </p:par>
                              <p:par>
                                <p:cTn id="58" presetID="10" presetClass="entr" presetSubtype="0" fill="hold" nodeType="with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fade">
                                      <p:cBhvr>
                                        <p:cTn id="60" dur="2000"/>
                                        <p:tgtEl>
                                          <p:spTgt spid="10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2000"/>
                                        <p:tgtEl>
                                          <p:spTgt spid="8"/>
                                        </p:tgtEl>
                                      </p:cBhvr>
                                    </p:animEffect>
                                  </p:childTnLst>
                                </p:cTn>
                              </p:par>
                              <p:par>
                                <p:cTn id="67" presetID="10"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20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2000"/>
                                        <p:tgtEl>
                                          <p:spTgt spid="28"/>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20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20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28" grpId="0" animBg="1"/>
      <p:bldP spid="41" grpId="0" build="allAtOnce"/>
      <p:bldP spid="43" grpId="0" build="allAtOnce"/>
      <p:bldP spid="44" grpId="0" build="allAtOnce"/>
      <p:bldP spid="45" grpId="0" build="allAtOnce"/>
      <p:bldP spid="46" grpId="0"/>
      <p:bldP spid="47" grpId="0"/>
      <p:bldP spid="49" grpId="0"/>
      <p:bldP spid="50" grpId="0"/>
      <p:bldP spid="52" grpId="0" build="allAtOnce" animBg="1"/>
      <p:bldP spid="53" grpId="0" build="allAtOnce" animBg="1"/>
      <p:bldP spid="54" grpId="0"/>
      <p:bldP spid="40"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Current Product Variants</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7</a:t>
            </a:fld>
            <a:endParaRPr lang="en-GB" noProof="0"/>
          </a:p>
        </p:txBody>
      </p:sp>
      <p:sp>
        <p:nvSpPr>
          <p:cNvPr id="5" name="Text Placeholder 4"/>
          <p:cNvSpPr>
            <a:spLocks noGrp="1"/>
          </p:cNvSpPr>
          <p:nvPr>
            <p:ph type="body" sz="quarter" idx="12"/>
          </p:nvPr>
        </p:nvSpPr>
        <p:spPr/>
        <p:txBody>
          <a:bodyPr/>
          <a:lstStyle/>
          <a:p>
            <a:r>
              <a:rPr lang="en-GB" dirty="0" smtClean="0"/>
              <a:t>We have both ends of the extreme at present.....</a:t>
            </a:r>
            <a:endParaRPr lang="en-GB" dirty="0"/>
          </a:p>
        </p:txBody>
      </p:sp>
      <p:sp>
        <p:nvSpPr>
          <p:cNvPr id="6" name="Left-Right Arrow 5"/>
          <p:cNvSpPr/>
          <p:nvPr/>
        </p:nvSpPr>
        <p:spPr>
          <a:xfrm>
            <a:off x="827584" y="2368625"/>
            <a:ext cx="7272808" cy="7920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latin typeface="Arial" pitchFamily="34" charset="0"/>
              <a:cs typeface="Arial" pitchFamily="34" charset="0"/>
            </a:endParaRPr>
          </a:p>
        </p:txBody>
      </p:sp>
      <p:sp>
        <p:nvSpPr>
          <p:cNvPr id="7" name="TextBox 6"/>
          <p:cNvSpPr txBox="1"/>
          <p:nvPr/>
        </p:nvSpPr>
        <p:spPr>
          <a:xfrm>
            <a:off x="539750" y="2060848"/>
            <a:ext cx="1439962" cy="307777"/>
          </a:xfrm>
          <a:prstGeom prst="rect">
            <a:avLst/>
          </a:prstGeom>
          <a:noFill/>
        </p:spPr>
        <p:txBody>
          <a:bodyPr wrap="square" lIns="0" tIns="0" rIns="0" bIns="0" rtlCol="0">
            <a:spAutoFit/>
          </a:bodyPr>
          <a:lstStyle/>
          <a:p>
            <a:r>
              <a:rPr lang="en-GB" sz="2000" dirty="0" smtClean="0">
                <a:latin typeface="Arial" pitchFamily="34" charset="0"/>
                <a:cs typeface="Arial" pitchFamily="34" charset="0"/>
              </a:rPr>
              <a:t>Complexity</a:t>
            </a:r>
          </a:p>
        </p:txBody>
      </p:sp>
      <p:sp>
        <p:nvSpPr>
          <p:cNvPr id="8" name="TextBox 7"/>
          <p:cNvSpPr txBox="1"/>
          <p:nvPr/>
        </p:nvSpPr>
        <p:spPr>
          <a:xfrm>
            <a:off x="7164288" y="2060848"/>
            <a:ext cx="1224136" cy="307777"/>
          </a:xfrm>
          <a:prstGeom prst="rect">
            <a:avLst/>
          </a:prstGeom>
          <a:noFill/>
        </p:spPr>
        <p:txBody>
          <a:bodyPr wrap="square" lIns="0" tIns="0" rIns="0" bIns="0" rtlCol="0">
            <a:spAutoFit/>
          </a:bodyPr>
          <a:lstStyle/>
          <a:p>
            <a:r>
              <a:rPr lang="en-GB" sz="2000" dirty="0" smtClean="0">
                <a:latin typeface="Arial" pitchFamily="34" charset="0"/>
                <a:cs typeface="Arial" pitchFamily="34" charset="0"/>
              </a:rPr>
              <a:t>Simplicity</a:t>
            </a:r>
          </a:p>
        </p:txBody>
      </p:sp>
      <p:sp>
        <p:nvSpPr>
          <p:cNvPr id="13" name="TextBox 12"/>
          <p:cNvSpPr txBox="1"/>
          <p:nvPr/>
        </p:nvSpPr>
        <p:spPr>
          <a:xfrm>
            <a:off x="755576" y="3876870"/>
            <a:ext cx="3456384" cy="307777"/>
          </a:xfrm>
          <a:prstGeom prst="rect">
            <a:avLst/>
          </a:prstGeom>
          <a:no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Serious Illness Plan</a:t>
            </a:r>
          </a:p>
        </p:txBody>
      </p:sp>
      <p:sp>
        <p:nvSpPr>
          <p:cNvPr id="14" name="TextBox 13"/>
          <p:cNvSpPr txBox="1"/>
          <p:nvPr/>
        </p:nvSpPr>
        <p:spPr>
          <a:xfrm>
            <a:off x="4355976" y="3876870"/>
            <a:ext cx="3456384" cy="307777"/>
          </a:xfrm>
          <a:prstGeom prst="rect">
            <a:avLst/>
          </a:prstGeom>
          <a:no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Trauma Choices</a:t>
            </a:r>
          </a:p>
        </p:txBody>
      </p:sp>
      <p:sp>
        <p:nvSpPr>
          <p:cNvPr id="15" name="TextBox 14"/>
          <p:cNvSpPr txBox="1"/>
          <p:nvPr/>
        </p:nvSpPr>
        <p:spPr>
          <a:xfrm>
            <a:off x="755576" y="4217165"/>
            <a:ext cx="1728192" cy="307777"/>
          </a:xfrm>
          <a:prstGeom prst="rect">
            <a:avLst/>
          </a:prstGeom>
          <a:solidFill>
            <a:srgbClr val="92D050"/>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Pros</a:t>
            </a:r>
          </a:p>
        </p:txBody>
      </p:sp>
      <p:sp>
        <p:nvSpPr>
          <p:cNvPr id="16" name="TextBox 15"/>
          <p:cNvSpPr txBox="1"/>
          <p:nvPr/>
        </p:nvSpPr>
        <p:spPr>
          <a:xfrm>
            <a:off x="2483768" y="4217165"/>
            <a:ext cx="1728192" cy="307777"/>
          </a:xfrm>
          <a:prstGeom prst="rect">
            <a:avLst/>
          </a:prstGeom>
          <a:solidFill>
            <a:schemeClr val="accent1">
              <a:lumMod val="60000"/>
              <a:lumOff val="40000"/>
            </a:schemeClr>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Cons</a:t>
            </a:r>
          </a:p>
        </p:txBody>
      </p:sp>
      <p:sp>
        <p:nvSpPr>
          <p:cNvPr id="17" name="TextBox 16"/>
          <p:cNvSpPr txBox="1"/>
          <p:nvPr/>
        </p:nvSpPr>
        <p:spPr>
          <a:xfrm>
            <a:off x="6084168" y="4217165"/>
            <a:ext cx="1728192" cy="307777"/>
          </a:xfrm>
          <a:prstGeom prst="rect">
            <a:avLst/>
          </a:prstGeom>
          <a:solidFill>
            <a:schemeClr val="accent1">
              <a:lumMod val="60000"/>
              <a:lumOff val="40000"/>
            </a:schemeClr>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Cons</a:t>
            </a:r>
          </a:p>
        </p:txBody>
      </p:sp>
      <p:sp>
        <p:nvSpPr>
          <p:cNvPr id="18" name="TextBox 17"/>
          <p:cNvSpPr txBox="1"/>
          <p:nvPr/>
        </p:nvSpPr>
        <p:spPr>
          <a:xfrm>
            <a:off x="4355976" y="4217165"/>
            <a:ext cx="1728192" cy="307777"/>
          </a:xfrm>
          <a:prstGeom prst="rect">
            <a:avLst/>
          </a:prstGeom>
          <a:solidFill>
            <a:srgbClr val="92D050"/>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Pros</a:t>
            </a:r>
          </a:p>
        </p:txBody>
      </p:sp>
      <p:sp>
        <p:nvSpPr>
          <p:cNvPr id="19" name="TextBox 18"/>
          <p:cNvSpPr txBox="1"/>
          <p:nvPr/>
        </p:nvSpPr>
        <p:spPr>
          <a:xfrm>
            <a:off x="4355976" y="4591141"/>
            <a:ext cx="1728192" cy="1862047"/>
          </a:xfrm>
          <a:prstGeom prst="rect">
            <a:avLst/>
          </a:prstGeom>
          <a:solidFill>
            <a:srgbClr val="92D050"/>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Quick to underwrite </a:t>
            </a:r>
            <a:r>
              <a:rPr lang="en-GB" sz="1600" dirty="0" smtClean="0">
                <a:latin typeface="Arial" pitchFamily="34" charset="0"/>
                <a:cs typeface="Arial" pitchFamily="34" charset="0"/>
              </a:rPr>
              <a:t>(86% POS, average 7 </a:t>
            </a:r>
            <a:r>
              <a:rPr lang="en-GB" sz="1600" dirty="0" err="1" smtClean="0">
                <a:latin typeface="Arial" pitchFamily="34" charset="0"/>
                <a:cs typeface="Arial" pitchFamily="34" charset="0"/>
              </a:rPr>
              <a:t>mins</a:t>
            </a:r>
            <a:r>
              <a:rPr lang="en-GB" sz="1600" dirty="0" smtClean="0">
                <a:latin typeface="Arial" pitchFamily="34" charset="0"/>
                <a:cs typeface="Arial" pitchFamily="34" charset="0"/>
              </a:rPr>
              <a:t>)</a:t>
            </a:r>
          </a:p>
          <a:p>
            <a:pPr algn="ctr"/>
            <a:endParaRPr lang="en-GB" sz="1100" dirty="0" smtClean="0">
              <a:latin typeface="Arial" pitchFamily="34" charset="0"/>
              <a:cs typeface="Arial" pitchFamily="34" charset="0"/>
            </a:endParaRPr>
          </a:p>
          <a:p>
            <a:pPr algn="ctr"/>
            <a:endParaRPr lang="en-GB" sz="1600" dirty="0" smtClean="0">
              <a:latin typeface="Arial" pitchFamily="34" charset="0"/>
              <a:cs typeface="Arial" pitchFamily="34" charset="0"/>
            </a:endParaRPr>
          </a:p>
          <a:p>
            <a:pPr algn="ctr"/>
            <a:r>
              <a:rPr lang="en-GB" sz="2000" dirty="0" smtClean="0">
                <a:latin typeface="Arial" pitchFamily="34" charset="0"/>
                <a:cs typeface="Arial" pitchFamily="34" charset="0"/>
              </a:rPr>
              <a:t>Simple</a:t>
            </a:r>
          </a:p>
        </p:txBody>
      </p:sp>
      <p:sp>
        <p:nvSpPr>
          <p:cNvPr id="22" name="TextBox 21"/>
          <p:cNvSpPr txBox="1"/>
          <p:nvPr/>
        </p:nvSpPr>
        <p:spPr>
          <a:xfrm>
            <a:off x="6084168" y="4591141"/>
            <a:ext cx="1728192" cy="1862047"/>
          </a:xfrm>
          <a:prstGeom prst="rect">
            <a:avLst/>
          </a:prstGeom>
          <a:solidFill>
            <a:schemeClr val="accent1">
              <a:lumMod val="60000"/>
              <a:lumOff val="40000"/>
            </a:schemeClr>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Less UW means higher price</a:t>
            </a:r>
          </a:p>
          <a:p>
            <a:pPr algn="ctr"/>
            <a:endParaRPr lang="en-GB" sz="2000" dirty="0" smtClean="0">
              <a:latin typeface="Arial" pitchFamily="34" charset="0"/>
              <a:cs typeface="Arial" pitchFamily="34" charset="0"/>
            </a:endParaRPr>
          </a:p>
          <a:p>
            <a:pPr algn="ctr"/>
            <a:endParaRPr lang="en-GB" sz="2000" dirty="0" smtClean="0">
              <a:latin typeface="Arial" pitchFamily="34" charset="0"/>
              <a:cs typeface="Arial" pitchFamily="34" charset="0"/>
            </a:endParaRPr>
          </a:p>
          <a:p>
            <a:pPr algn="ctr"/>
            <a:r>
              <a:rPr lang="en-GB" sz="2000" dirty="0" smtClean="0">
                <a:latin typeface="Arial" pitchFamily="34" charset="0"/>
                <a:cs typeface="Arial" pitchFamily="34" charset="0"/>
              </a:rPr>
              <a:t>Less Cover</a:t>
            </a:r>
          </a:p>
        </p:txBody>
      </p:sp>
      <p:sp>
        <p:nvSpPr>
          <p:cNvPr id="23" name="TextBox 22"/>
          <p:cNvSpPr txBox="1"/>
          <p:nvPr/>
        </p:nvSpPr>
        <p:spPr>
          <a:xfrm>
            <a:off x="755576" y="4606528"/>
            <a:ext cx="1728192" cy="1846659"/>
          </a:xfrm>
          <a:prstGeom prst="rect">
            <a:avLst/>
          </a:prstGeom>
          <a:solidFill>
            <a:srgbClr val="92D050"/>
          </a:solidFill>
          <a:ln>
            <a:solidFill>
              <a:schemeClr val="tx1"/>
            </a:solidFill>
          </a:ln>
        </p:spPr>
        <p:txBody>
          <a:bodyPr wrap="square" lIns="0" tIns="0" rIns="0" bIns="0" rtlCol="0">
            <a:spAutoFit/>
          </a:bodyPr>
          <a:lstStyle/>
          <a:p>
            <a:pPr algn="ctr"/>
            <a:r>
              <a:rPr lang="en-GB" sz="2000" dirty="0" smtClean="0">
                <a:latin typeface="Arial" pitchFamily="34" charset="0"/>
                <a:cs typeface="Arial" pitchFamily="34" charset="0"/>
              </a:rPr>
              <a:t>Wide Cover</a:t>
            </a:r>
            <a:endParaRPr lang="en-GB" sz="1600" dirty="0" smtClean="0">
              <a:latin typeface="Arial" pitchFamily="34" charset="0"/>
              <a:cs typeface="Arial" pitchFamily="34" charset="0"/>
            </a:endParaRPr>
          </a:p>
          <a:p>
            <a:pPr algn="ctr"/>
            <a:endParaRPr lang="en-GB" sz="1600" dirty="0" smtClean="0">
              <a:latin typeface="Arial" pitchFamily="34" charset="0"/>
              <a:cs typeface="Arial" pitchFamily="34" charset="0"/>
            </a:endParaRPr>
          </a:p>
          <a:p>
            <a:pPr algn="ctr"/>
            <a:r>
              <a:rPr lang="en-GB" sz="2000" dirty="0" smtClean="0">
                <a:latin typeface="Arial" pitchFamily="34" charset="0"/>
                <a:cs typeface="Arial" pitchFamily="34" charset="0"/>
              </a:rPr>
              <a:t>Benefits closer match to need</a:t>
            </a:r>
          </a:p>
          <a:p>
            <a:pPr algn="ctr"/>
            <a:endParaRPr lang="en-GB" sz="2000" dirty="0" smtClean="0">
              <a:latin typeface="Arial" pitchFamily="34" charset="0"/>
              <a:cs typeface="Arial" pitchFamily="34" charset="0"/>
            </a:endParaRPr>
          </a:p>
          <a:p>
            <a:pPr algn="ctr"/>
            <a:endParaRPr lang="en-GB" sz="2000" dirty="0" smtClean="0">
              <a:latin typeface="Arial" pitchFamily="34" charset="0"/>
              <a:cs typeface="Arial" pitchFamily="34" charset="0"/>
            </a:endParaRPr>
          </a:p>
        </p:txBody>
      </p:sp>
      <p:sp>
        <p:nvSpPr>
          <p:cNvPr id="24" name="TextBox 23"/>
          <p:cNvSpPr txBox="1"/>
          <p:nvPr/>
        </p:nvSpPr>
        <p:spPr>
          <a:xfrm>
            <a:off x="2483768" y="4606529"/>
            <a:ext cx="1728192" cy="1846658"/>
          </a:xfrm>
          <a:prstGeom prst="rect">
            <a:avLst/>
          </a:prstGeom>
          <a:solidFill>
            <a:schemeClr val="accent1">
              <a:lumMod val="60000"/>
              <a:lumOff val="40000"/>
            </a:schemeClr>
          </a:solidFill>
          <a:ln>
            <a:solidFill>
              <a:schemeClr val="tx1"/>
            </a:solidFill>
          </a:ln>
        </p:spPr>
        <p:txBody>
          <a:bodyPr wrap="square" lIns="0" tIns="0" rIns="0" bIns="0" rtlCol="0">
            <a:noAutofit/>
          </a:bodyPr>
          <a:lstStyle/>
          <a:p>
            <a:pPr algn="ctr"/>
            <a:r>
              <a:rPr lang="en-GB" sz="2000" dirty="0" smtClean="0">
                <a:latin typeface="Arial" pitchFamily="34" charset="0"/>
                <a:cs typeface="Arial" pitchFamily="34" charset="0"/>
              </a:rPr>
              <a:t>Very complex!</a:t>
            </a:r>
          </a:p>
          <a:p>
            <a:pPr algn="ctr"/>
            <a:endParaRPr lang="en-GB" sz="2000" dirty="0" smtClean="0">
              <a:latin typeface="Arial" pitchFamily="34" charset="0"/>
              <a:cs typeface="Arial" pitchFamily="34" charset="0"/>
            </a:endParaRPr>
          </a:p>
          <a:p>
            <a:pPr algn="ctr"/>
            <a:endParaRPr lang="en-GB" sz="2000" dirty="0" smtClean="0">
              <a:latin typeface="Arial" pitchFamily="34" charset="0"/>
              <a:cs typeface="Arial" pitchFamily="34" charset="0"/>
            </a:endParaRPr>
          </a:p>
          <a:p>
            <a:pPr algn="ctr"/>
            <a:r>
              <a:rPr lang="en-GB" sz="2000" dirty="0" smtClean="0">
                <a:latin typeface="Arial" pitchFamily="34" charset="0"/>
                <a:cs typeface="Arial" pitchFamily="34" charset="0"/>
              </a:rPr>
              <a:t>Relatively Expensive</a:t>
            </a:r>
          </a:p>
        </p:txBody>
      </p:sp>
      <p:pic>
        <p:nvPicPr>
          <p:cNvPr id="25" name="Picture 2" descr="pruprotect logo">
            <a:hlinkClick r:id="rId3"/>
          </p:cNvPr>
          <p:cNvPicPr>
            <a:picLocks noChangeAspect="1" noChangeArrowheads="1"/>
          </p:cNvPicPr>
          <p:nvPr/>
        </p:nvPicPr>
        <p:blipFill>
          <a:blip r:embed="rId4" cstate="print"/>
          <a:srcRect/>
          <a:stretch>
            <a:fillRect/>
          </a:stretch>
        </p:blipFill>
        <p:spPr bwMode="auto">
          <a:xfrm>
            <a:off x="1428893" y="3356992"/>
            <a:ext cx="2109749" cy="353217"/>
          </a:xfrm>
          <a:prstGeom prst="rect">
            <a:avLst/>
          </a:prstGeom>
          <a:noFill/>
        </p:spPr>
      </p:pic>
      <p:pic>
        <p:nvPicPr>
          <p:cNvPr id="26" name="Picture 2" descr="Home - HSBC Bank UK"/>
          <p:cNvPicPr>
            <a:picLocks noChangeAspect="1" noChangeArrowheads="1"/>
          </p:cNvPicPr>
          <p:nvPr/>
        </p:nvPicPr>
        <p:blipFill>
          <a:blip r:embed="rId5" cstate="print"/>
          <a:srcRect/>
          <a:stretch>
            <a:fillRect/>
          </a:stretch>
        </p:blipFill>
        <p:spPr bwMode="auto">
          <a:xfrm>
            <a:off x="5004048" y="3404194"/>
            <a:ext cx="1804705" cy="6120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bg/>
                                          </p:spTgt>
                                        </p:tgtEl>
                                        <p:attrNameLst>
                                          <p:attrName>style.visibility</p:attrName>
                                        </p:attrNameLst>
                                      </p:cBhvr>
                                      <p:to>
                                        <p:strVal val="visible"/>
                                      </p:to>
                                    </p:set>
                                    <p:animEffect transition="in" filter="fade">
                                      <p:cBhvr>
                                        <p:cTn id="13" dur="2000"/>
                                        <p:tgtEl>
                                          <p:spTgt spid="2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2000"/>
                                        <p:tgtEl>
                                          <p:spTgt spid="2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2000"/>
                                        <p:tgtEl>
                                          <p:spTgt spid="2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bg/>
                                          </p:spTgt>
                                        </p:tgtEl>
                                        <p:attrNameLst>
                                          <p:attrName>style.visibility</p:attrName>
                                        </p:attrNameLst>
                                      </p:cBhvr>
                                      <p:to>
                                        <p:strVal val="visible"/>
                                      </p:to>
                                    </p:set>
                                    <p:animEffect transition="in" filter="fade">
                                      <p:cBhvr>
                                        <p:cTn id="24" dur="2000"/>
                                        <p:tgtEl>
                                          <p:spTgt spid="24">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2000"/>
                                        <p:tgtEl>
                                          <p:spTgt spid="2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xEl>
                                              <p:pRg st="3" end="3"/>
                                            </p:txEl>
                                          </p:spTgt>
                                        </p:tgtEl>
                                        <p:attrNameLst>
                                          <p:attrName>style.visibility</p:attrName>
                                        </p:attrNameLst>
                                      </p:cBhvr>
                                      <p:to>
                                        <p:strVal val="visible"/>
                                      </p:to>
                                    </p:set>
                                    <p:animEffect transition="in" filter="fade">
                                      <p:cBhvr>
                                        <p:cTn id="30" dur="2000"/>
                                        <p:tgtEl>
                                          <p:spTgt spid="24">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bg/>
                                          </p:spTgt>
                                        </p:tgtEl>
                                        <p:attrNameLst>
                                          <p:attrName>style.visibility</p:attrName>
                                        </p:attrNameLst>
                                      </p:cBhvr>
                                      <p:to>
                                        <p:strVal val="visible"/>
                                      </p:to>
                                    </p:set>
                                    <p:animEffect transition="in" filter="fade">
                                      <p:cBhvr>
                                        <p:cTn id="33" dur="2000"/>
                                        <p:tgtEl>
                                          <p:spTgt spid="16">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fade">
                                      <p:cBhvr>
                                        <p:cTn id="36" dur="20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bg/>
                                          </p:spTgt>
                                        </p:tgtEl>
                                        <p:attrNameLst>
                                          <p:attrName>style.visibility</p:attrName>
                                        </p:attrNameLst>
                                      </p:cBhvr>
                                      <p:to>
                                        <p:strVal val="visible"/>
                                      </p:to>
                                    </p:set>
                                    <p:animEffect transition="in" filter="fade">
                                      <p:cBhvr>
                                        <p:cTn id="41" dur="2000"/>
                                        <p:tgtEl>
                                          <p:spTgt spid="18">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fade">
                                      <p:cBhvr>
                                        <p:cTn id="44" dur="2000"/>
                                        <p:tgtEl>
                                          <p:spTgt spid="18">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bg/>
                                          </p:spTgt>
                                        </p:tgtEl>
                                        <p:attrNameLst>
                                          <p:attrName>style.visibility</p:attrName>
                                        </p:attrNameLst>
                                      </p:cBhvr>
                                      <p:to>
                                        <p:strVal val="visible"/>
                                      </p:to>
                                    </p:set>
                                    <p:animEffect transition="in" filter="fade">
                                      <p:cBhvr>
                                        <p:cTn id="47" dur="2000"/>
                                        <p:tgtEl>
                                          <p:spTgt spid="19">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fade">
                                      <p:cBhvr>
                                        <p:cTn id="50" dur="2000"/>
                                        <p:tgtEl>
                                          <p:spTgt spid="19">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xEl>
                                              <p:pRg st="3" end="3"/>
                                            </p:txEl>
                                          </p:spTgt>
                                        </p:tgtEl>
                                        <p:attrNameLst>
                                          <p:attrName>style.visibility</p:attrName>
                                        </p:attrNameLst>
                                      </p:cBhvr>
                                      <p:to>
                                        <p:strVal val="visible"/>
                                      </p:to>
                                    </p:set>
                                    <p:animEffect transition="in" filter="fade">
                                      <p:cBhvr>
                                        <p:cTn id="53" dur="2000"/>
                                        <p:tgtEl>
                                          <p:spTgt spid="19">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bg/>
                                          </p:spTgt>
                                        </p:tgtEl>
                                        <p:attrNameLst>
                                          <p:attrName>style.visibility</p:attrName>
                                        </p:attrNameLst>
                                      </p:cBhvr>
                                      <p:to>
                                        <p:strVal val="visible"/>
                                      </p:to>
                                    </p:set>
                                    <p:animEffect transition="in" filter="fade">
                                      <p:cBhvr>
                                        <p:cTn id="58" dur="2000"/>
                                        <p:tgtEl>
                                          <p:spTgt spid="22">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fade">
                                      <p:cBhvr>
                                        <p:cTn id="61" dur="2000"/>
                                        <p:tgtEl>
                                          <p:spTgt spid="22">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xEl>
                                              <p:pRg st="3" end="3"/>
                                            </p:txEl>
                                          </p:spTgt>
                                        </p:tgtEl>
                                        <p:attrNameLst>
                                          <p:attrName>style.visibility</p:attrName>
                                        </p:attrNameLst>
                                      </p:cBhvr>
                                      <p:to>
                                        <p:strVal val="visible"/>
                                      </p:to>
                                    </p:set>
                                    <p:animEffect transition="in" filter="fade">
                                      <p:cBhvr>
                                        <p:cTn id="64" dur="2000"/>
                                        <p:tgtEl>
                                          <p:spTgt spid="22">
                                            <p:txEl>
                                              <p:pRg st="3" end="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bg/>
                                          </p:spTgt>
                                        </p:tgtEl>
                                        <p:attrNameLst>
                                          <p:attrName>style.visibility</p:attrName>
                                        </p:attrNameLst>
                                      </p:cBhvr>
                                      <p:to>
                                        <p:strVal val="visible"/>
                                      </p:to>
                                    </p:set>
                                    <p:animEffect transition="in" filter="fade">
                                      <p:cBhvr>
                                        <p:cTn id="67" dur="2000"/>
                                        <p:tgtEl>
                                          <p:spTgt spid="17">
                                            <p:bg/>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Effect transition="in" filter="fade">
                                      <p:cBhvr>
                                        <p:cTn id="70"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6" grpId="0" build="allAtOnce" animBg="1"/>
      <p:bldP spid="17" grpId="0" build="allAtOnce" animBg="1"/>
      <p:bldP spid="18" grpId="0" build="allAtOnce" animBg="1"/>
      <p:bldP spid="19" grpId="0" build="allAtOnce" animBg="1"/>
      <p:bldP spid="22" grpId="0" build="allAtOnce" animBg="1"/>
      <p:bldP spid="23" grpId="0" build="allAtOnce" animBg="1"/>
      <p:bldP spid="24"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Mainstream </a:t>
            </a:r>
            <a:r>
              <a:rPr lang="en-GB" dirty="0" smtClean="0"/>
              <a:t>Critical Illness Product</a:t>
            </a:r>
            <a:endParaRPr lang="en-GB" dirty="0"/>
          </a:p>
        </p:txBody>
      </p:sp>
      <p:sp>
        <p:nvSpPr>
          <p:cNvPr id="4" name="Slide Number Placeholder 3"/>
          <p:cNvSpPr>
            <a:spLocks noGrp="1"/>
          </p:cNvSpPr>
          <p:nvPr>
            <p:ph type="sldNum" sz="quarter" idx="11"/>
          </p:nvPr>
        </p:nvSpPr>
        <p:spPr/>
        <p:txBody>
          <a:bodyPr/>
          <a:lstStyle/>
          <a:p>
            <a:fld id="{F5C8800B-C458-43CB-AF28-AB0A3A2C1213}" type="slidenum">
              <a:rPr lang="en-GB" noProof="0" smtClean="0"/>
              <a:pPr/>
              <a:t>8</a:t>
            </a:fld>
            <a:endParaRPr lang="en-GB" noProof="0" dirty="0"/>
          </a:p>
        </p:txBody>
      </p:sp>
      <p:sp>
        <p:nvSpPr>
          <p:cNvPr id="5" name="Text Placeholder 4"/>
          <p:cNvSpPr>
            <a:spLocks noGrp="1"/>
          </p:cNvSpPr>
          <p:nvPr>
            <p:ph type="body" sz="quarter" idx="12"/>
          </p:nvPr>
        </p:nvSpPr>
        <p:spPr/>
        <p:txBody>
          <a:bodyPr/>
          <a:lstStyle/>
          <a:p>
            <a:r>
              <a:rPr lang="en-GB" dirty="0" smtClean="0"/>
              <a:t>Moving to complexity</a:t>
            </a:r>
            <a:endParaRPr lang="en-GB" dirty="0"/>
          </a:p>
        </p:txBody>
      </p:sp>
      <p:sp>
        <p:nvSpPr>
          <p:cNvPr id="6" name="Left-Right Arrow 5"/>
          <p:cNvSpPr/>
          <p:nvPr/>
        </p:nvSpPr>
        <p:spPr>
          <a:xfrm>
            <a:off x="827584" y="2368625"/>
            <a:ext cx="7272808" cy="7920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latin typeface="Arial" pitchFamily="34" charset="0"/>
              <a:cs typeface="Arial" pitchFamily="34" charset="0"/>
            </a:endParaRPr>
          </a:p>
        </p:txBody>
      </p:sp>
      <p:sp>
        <p:nvSpPr>
          <p:cNvPr id="7" name="TextBox 6"/>
          <p:cNvSpPr txBox="1"/>
          <p:nvPr/>
        </p:nvSpPr>
        <p:spPr>
          <a:xfrm>
            <a:off x="539750" y="2060848"/>
            <a:ext cx="1439962" cy="307777"/>
          </a:xfrm>
          <a:prstGeom prst="rect">
            <a:avLst/>
          </a:prstGeom>
          <a:noFill/>
        </p:spPr>
        <p:txBody>
          <a:bodyPr wrap="square" lIns="0" tIns="0" rIns="0" bIns="0" rtlCol="0">
            <a:spAutoFit/>
          </a:bodyPr>
          <a:lstStyle/>
          <a:p>
            <a:r>
              <a:rPr lang="en-GB" sz="2000" dirty="0" smtClean="0">
                <a:latin typeface="Arial" pitchFamily="34" charset="0"/>
                <a:cs typeface="Arial" pitchFamily="34" charset="0"/>
              </a:rPr>
              <a:t>Complexity</a:t>
            </a:r>
          </a:p>
        </p:txBody>
      </p:sp>
      <p:sp>
        <p:nvSpPr>
          <p:cNvPr id="8" name="TextBox 7"/>
          <p:cNvSpPr txBox="1"/>
          <p:nvPr/>
        </p:nvSpPr>
        <p:spPr>
          <a:xfrm>
            <a:off x="7164288" y="2060848"/>
            <a:ext cx="1224136" cy="307777"/>
          </a:xfrm>
          <a:prstGeom prst="rect">
            <a:avLst/>
          </a:prstGeom>
          <a:noFill/>
        </p:spPr>
        <p:txBody>
          <a:bodyPr wrap="square" lIns="0" tIns="0" rIns="0" bIns="0" rtlCol="0">
            <a:spAutoFit/>
          </a:bodyPr>
          <a:lstStyle/>
          <a:p>
            <a:r>
              <a:rPr lang="en-GB" sz="2000" dirty="0" smtClean="0">
                <a:latin typeface="Arial" pitchFamily="34" charset="0"/>
                <a:cs typeface="Arial" pitchFamily="34" charset="0"/>
              </a:rPr>
              <a:t>Simplicity</a:t>
            </a:r>
          </a:p>
        </p:txBody>
      </p:sp>
      <p:sp>
        <p:nvSpPr>
          <p:cNvPr id="21" name="Left Arrow 20"/>
          <p:cNvSpPr/>
          <p:nvPr/>
        </p:nvSpPr>
        <p:spPr>
          <a:xfrm>
            <a:off x="1763688" y="4077072"/>
            <a:ext cx="2448272" cy="72008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dirty="0" smtClean="0">
                <a:latin typeface="Arial" pitchFamily="34" charset="0"/>
                <a:cs typeface="Arial" pitchFamily="34" charset="0"/>
              </a:rPr>
              <a:t>Partial Payments</a:t>
            </a:r>
          </a:p>
        </p:txBody>
      </p:sp>
      <p:sp>
        <p:nvSpPr>
          <p:cNvPr id="27" name="Left Arrow 26"/>
          <p:cNvSpPr/>
          <p:nvPr/>
        </p:nvSpPr>
        <p:spPr>
          <a:xfrm>
            <a:off x="1259632" y="3356992"/>
            <a:ext cx="2952328" cy="72008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dirty="0" smtClean="0">
                <a:latin typeface="Arial" pitchFamily="34" charset="0"/>
                <a:cs typeface="Arial" pitchFamily="34" charset="0"/>
              </a:rPr>
              <a:t>More Definitions</a:t>
            </a:r>
          </a:p>
        </p:txBody>
      </p:sp>
      <p:sp>
        <p:nvSpPr>
          <p:cNvPr id="28" name="Left Arrow 27"/>
          <p:cNvSpPr/>
          <p:nvPr/>
        </p:nvSpPr>
        <p:spPr>
          <a:xfrm>
            <a:off x="2267744" y="4797152"/>
            <a:ext cx="1944216" cy="72008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dirty="0" smtClean="0">
                <a:latin typeface="Arial" pitchFamily="34" charset="0"/>
                <a:cs typeface="Arial" pitchFamily="34" charset="0"/>
              </a:rPr>
              <a:t>ABI+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2000"/>
                                        <p:tgtEl>
                                          <p:spTgt spid="2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20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fade">
                                      <p:cBhvr>
                                        <p:cTn id="15" dur="2000"/>
                                        <p:tgtEl>
                                          <p:spTgt spid="21">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fade">
                                      <p:cBhvr>
                                        <p:cTn id="18" dur="2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bg/>
                                          </p:spTgt>
                                        </p:tgtEl>
                                        <p:attrNameLst>
                                          <p:attrName>style.visibility</p:attrName>
                                        </p:attrNameLst>
                                      </p:cBhvr>
                                      <p:to>
                                        <p:strVal val="visible"/>
                                      </p:to>
                                    </p:set>
                                    <p:animEffect transition="in" filter="fade">
                                      <p:cBhvr>
                                        <p:cTn id="23" dur="2000"/>
                                        <p:tgtEl>
                                          <p:spTgt spid="28">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fade">
                                      <p:cBhvr>
                                        <p:cTn id="26"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7" grpId="0" build="allAtOnce" animBg="1"/>
      <p:bldP spid="28"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endParaRPr lang="en-GB"/>
          </a:p>
        </p:txBody>
      </p:sp>
      <p:sp>
        <p:nvSpPr>
          <p:cNvPr id="2" name="Title 1"/>
          <p:cNvSpPr>
            <a:spLocks noGrp="1"/>
          </p:cNvSpPr>
          <p:nvPr>
            <p:ph type="title"/>
          </p:nvPr>
        </p:nvSpPr>
        <p:spPr/>
        <p:txBody>
          <a:bodyPr/>
          <a:lstStyle/>
          <a:p>
            <a:r>
              <a:rPr lang="en-GB" dirty="0" smtClean="0"/>
              <a:t>The move to complexity</a:t>
            </a:r>
            <a:endParaRPr lang="en-US" dirty="0"/>
          </a:p>
        </p:txBody>
      </p:sp>
      <p:sp>
        <p:nvSpPr>
          <p:cNvPr id="4" name="Slide Number Placeholder 3"/>
          <p:cNvSpPr>
            <a:spLocks noGrp="1"/>
          </p:cNvSpPr>
          <p:nvPr>
            <p:ph type="sldNum" sz="quarter" idx="11"/>
          </p:nvPr>
        </p:nvSpPr>
        <p:spPr/>
        <p:txBody>
          <a:bodyPr/>
          <a:lstStyle/>
          <a:p>
            <a:fld id="{6134A719-026C-4586-AEDC-D56FAB50F6C0}" type="slidenum">
              <a:rPr lang="en-US" smtClean="0"/>
              <a:pPr/>
              <a:t>9</a:t>
            </a:fld>
            <a:endParaRPr lang="en-US"/>
          </a:p>
        </p:txBody>
      </p:sp>
      <p:sp>
        <p:nvSpPr>
          <p:cNvPr id="11" name="Text Placeholder 10"/>
          <p:cNvSpPr>
            <a:spLocks noGrp="1"/>
          </p:cNvSpPr>
          <p:nvPr>
            <p:ph type="body" sz="quarter" idx="12"/>
          </p:nvPr>
        </p:nvSpPr>
        <p:spPr/>
        <p:txBody>
          <a:bodyPr/>
          <a:lstStyle/>
          <a:p>
            <a:r>
              <a:rPr lang="en-GB" dirty="0" smtClean="0"/>
              <a:t>IFA Critical Illness Products – November 2010</a:t>
            </a:r>
            <a:endParaRPr lang="en-GB" dirty="0"/>
          </a:p>
        </p:txBody>
      </p:sp>
      <p:pic>
        <p:nvPicPr>
          <p:cNvPr id="121858" name="Picture 2"/>
          <p:cNvPicPr>
            <a:picLocks noChangeAspect="1" noChangeArrowheads="1"/>
          </p:cNvPicPr>
          <p:nvPr/>
        </p:nvPicPr>
        <p:blipFill>
          <a:blip r:embed="rId3" cstate="screen"/>
          <a:srcRect/>
          <a:stretch>
            <a:fillRect/>
          </a:stretch>
        </p:blipFill>
        <p:spPr bwMode="auto">
          <a:xfrm>
            <a:off x="228600" y="1943100"/>
            <a:ext cx="8801100" cy="3191781"/>
          </a:xfrm>
          <a:prstGeom prst="rect">
            <a:avLst/>
          </a:prstGeom>
          <a:noFill/>
          <a:ln w="9525">
            <a:noFill/>
            <a:miter lim="800000"/>
            <a:headEnd/>
            <a:tailEnd/>
          </a:ln>
        </p:spPr>
      </p:pic>
      <p:sp>
        <p:nvSpPr>
          <p:cNvPr id="6" name="TextBox 5"/>
          <p:cNvSpPr txBox="1"/>
          <p:nvPr/>
        </p:nvSpPr>
        <p:spPr>
          <a:xfrm>
            <a:off x="571500" y="5633710"/>
            <a:ext cx="5715000" cy="353943"/>
          </a:xfrm>
          <a:prstGeom prst="rect">
            <a:avLst/>
          </a:prstGeom>
          <a:noFill/>
        </p:spPr>
        <p:txBody>
          <a:bodyPr wrap="square" rtlCol="0">
            <a:spAutoFit/>
          </a:bodyPr>
          <a:lstStyle/>
          <a:p>
            <a:r>
              <a:rPr lang="en-GB" sz="1100" dirty="0" smtClean="0"/>
              <a:t>Source: Fortis Life Critical Illness Guide, as at 17 November 2010</a:t>
            </a:r>
          </a:p>
          <a:p>
            <a:r>
              <a:rPr lang="en-US" sz="600" dirty="0" smtClean="0"/>
              <a:t>http://www.fortislife.co.uk/static_site/assets/downloads/lowres/sales-aids/CI_Combined_Sales_Aid.pdf</a:t>
            </a:r>
            <a:endParaRPr lang="en-US" sz="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ERSINFO" val="RGA1002"/>
  <p:tag name="LANGUAGE" val="2057"/>
</p:tagLst>
</file>

<file path=ppt/tags/tag10.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11.xml><?xml version="1.0" encoding="utf-8"?>
<p:tagLst xmlns:a="http://schemas.openxmlformats.org/drawingml/2006/main" xmlns:r="http://schemas.openxmlformats.org/officeDocument/2006/relationships" xmlns:p="http://schemas.openxmlformats.org/presentationml/2006/main">
  <p:tag name="SHAPETYPE" val="BackgroundHider"/>
</p:tagLst>
</file>

<file path=ppt/tags/tag12.xml><?xml version="1.0" encoding="utf-8"?>
<p:tagLst xmlns:a="http://schemas.openxmlformats.org/drawingml/2006/main" xmlns:r="http://schemas.openxmlformats.org/officeDocument/2006/relationships" xmlns:p="http://schemas.openxmlformats.org/presentationml/2006/main">
  <p:tag name="SHAPETYPE" val="TitleImage"/>
</p:tagLst>
</file>

<file path=ppt/tags/tag13.xml><?xml version="1.0" encoding="utf-8"?>
<p:tagLst xmlns:a="http://schemas.openxmlformats.org/drawingml/2006/main" xmlns:r="http://schemas.openxmlformats.org/officeDocument/2006/relationships" xmlns:p="http://schemas.openxmlformats.org/presentationml/2006/main">
  <p:tag name="SLIDEID" val="258"/>
</p:tagLst>
</file>

<file path=ppt/tags/tag14.xml><?xml version="1.0" encoding="utf-8"?>
<p:tagLst xmlns:a="http://schemas.openxmlformats.org/drawingml/2006/main" xmlns:r="http://schemas.openxmlformats.org/officeDocument/2006/relationships" xmlns:p="http://schemas.openxmlformats.org/presentationml/2006/main">
  <p:tag name="SLIDEID" val="280"/>
</p:tagLst>
</file>

<file path=ppt/tags/tag15.xml><?xml version="1.0" encoding="utf-8"?>
<p:tagLst xmlns:a="http://schemas.openxmlformats.org/drawingml/2006/main" xmlns:r="http://schemas.openxmlformats.org/officeDocument/2006/relationships" xmlns:p="http://schemas.openxmlformats.org/presentationml/2006/main">
  <p:tag name="SLIDEID" val="276"/>
</p:tagLst>
</file>

<file path=ppt/tags/tag16.xml><?xml version="1.0" encoding="utf-8"?>
<p:tagLst xmlns:a="http://schemas.openxmlformats.org/drawingml/2006/main" xmlns:r="http://schemas.openxmlformats.org/officeDocument/2006/relationships" xmlns:p="http://schemas.openxmlformats.org/presentationml/2006/main">
  <p:tag name="SLIDEID" val="279"/>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SHAPETYPE" val="WhiteHeaderBand"/>
  <p:tag name="ECO" val="Show"/>
</p:tagLst>
</file>

<file path=ppt/tags/tag3.xml><?xml version="1.0" encoding="utf-8"?>
<p:tagLst xmlns:a="http://schemas.openxmlformats.org/drawingml/2006/main" xmlns:r="http://schemas.openxmlformats.org/officeDocument/2006/relationships" xmlns:p="http://schemas.openxmlformats.org/presentationml/2006/main">
  <p:tag name="SHAPETYPE" val="WhiteHeaderBand"/>
  <p:tag name="ECO" val="Hide"/>
</p:tagLst>
</file>

<file path=ppt/tags/tag4.xml><?xml version="1.0" encoding="utf-8"?>
<p:tagLst xmlns:a="http://schemas.openxmlformats.org/drawingml/2006/main" xmlns:r="http://schemas.openxmlformats.org/officeDocument/2006/relationships" xmlns:p="http://schemas.openxmlformats.org/presentationml/2006/main">
  <p:tag name="SHAPETYPE" val="EcoHeaderBand"/>
  <p:tag name="ECO" val="Show"/>
</p:tagLst>
</file>

<file path=ppt/tags/tag5.xml><?xml version="1.0" encoding="utf-8"?>
<p:tagLst xmlns:a="http://schemas.openxmlformats.org/drawingml/2006/main" xmlns:r="http://schemas.openxmlformats.org/officeDocument/2006/relationships" xmlns:p="http://schemas.openxmlformats.org/presentationml/2006/main">
  <p:tag name="SHAPETYPE" val="RedHeaderBand"/>
</p:tagLst>
</file>

<file path=ppt/tags/tag6.xml><?xml version="1.0" encoding="utf-8"?>
<p:tagLst xmlns:a="http://schemas.openxmlformats.org/drawingml/2006/main" xmlns:r="http://schemas.openxmlformats.org/officeDocument/2006/relationships" xmlns:p="http://schemas.openxmlformats.org/presentationml/2006/main">
  <p:tag name="SHAPETYPE" val="Logo"/>
</p:tagLst>
</file>

<file path=ppt/tags/tag7.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8.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9.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heme/theme1.xml><?xml version="1.0" encoding="utf-8"?>
<a:theme xmlns:a="http://schemas.openxmlformats.org/drawingml/2006/main" name="RGA">
  <a:themeElements>
    <a:clrScheme name="RGA">
      <a:dk1>
        <a:sysClr val="windowText" lastClr="000000"/>
      </a:dk1>
      <a:lt1>
        <a:sysClr val="window" lastClr="FFFFFF"/>
      </a:lt1>
      <a:dk2>
        <a:srgbClr val="6D6F71"/>
      </a:dk2>
      <a:lt2>
        <a:srgbClr val="CECECB"/>
      </a:lt2>
      <a:accent1>
        <a:srgbClr val="E31B23"/>
      </a:accent1>
      <a:accent2>
        <a:srgbClr val="C24605"/>
      </a:accent2>
      <a:accent3>
        <a:srgbClr val="DA863D"/>
      </a:accent3>
      <a:accent4>
        <a:srgbClr val="FFAA7D"/>
      </a:accent4>
      <a:accent5>
        <a:srgbClr val="FFA400"/>
      </a:accent5>
      <a:accent6>
        <a:srgbClr val="FDDF6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2000" dirty="0" err="1" smtClean="0">
            <a:latin typeface="Arial" pitchFamily="34" charset="0"/>
            <a:cs typeface="Arial" pitchFamily="34" charset="0"/>
          </a:defRPr>
        </a:defPPr>
      </a:lstStyle>
    </a:txDef>
  </a:objectDefaults>
  <a:extraClrSchemeLst>
    <a:extraClrScheme>
      <a:clrScheme name="RGA">
        <a:dk1>
          <a:sysClr val="windowText" lastClr="000000"/>
        </a:dk1>
        <a:lt1>
          <a:sysClr val="window" lastClr="FFFFFF"/>
        </a:lt1>
        <a:dk2>
          <a:srgbClr val="6D6F71"/>
        </a:dk2>
        <a:lt2>
          <a:srgbClr val="CECECB"/>
        </a:lt2>
        <a:accent1>
          <a:srgbClr val="E31B23"/>
        </a:accent1>
        <a:accent2>
          <a:srgbClr val="C24605"/>
        </a:accent2>
        <a:accent3>
          <a:srgbClr val="DA863D"/>
        </a:accent3>
        <a:accent4>
          <a:srgbClr val="FFAA7D"/>
        </a:accent4>
        <a:accent5>
          <a:srgbClr val="FFA400"/>
        </a:accent5>
        <a:accent6>
          <a:srgbClr val="FDDF6F"/>
        </a:accent6>
        <a:hlink>
          <a:srgbClr val="0000FF"/>
        </a:hlink>
        <a:folHlink>
          <a:srgbClr val="800080"/>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590</TotalTime>
  <Words>2224</Words>
  <Application>Microsoft Office PowerPoint</Application>
  <PresentationFormat>On-screen Show (4:3)</PresentationFormat>
  <Paragraphs>486</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RGA</vt:lpstr>
      <vt:lpstr>The Changing CI Proposition</vt:lpstr>
      <vt:lpstr>Table of Contents</vt:lpstr>
      <vt:lpstr>Evolution of CI in the UK</vt:lpstr>
      <vt:lpstr>Slide 4</vt:lpstr>
      <vt:lpstr>Slide 5</vt:lpstr>
      <vt:lpstr>Evolution of Critical Illness</vt:lpstr>
      <vt:lpstr>Current Product Variants</vt:lpstr>
      <vt:lpstr>Mainstream Critical Illness Product</vt:lpstr>
      <vt:lpstr>The move to complexity</vt:lpstr>
      <vt:lpstr>The move to complexity</vt:lpstr>
      <vt:lpstr>Drivers of Change in CI Product Design</vt:lpstr>
      <vt:lpstr>Comparison Services</vt:lpstr>
      <vt:lpstr>Published Claim Statistics</vt:lpstr>
      <vt:lpstr>CI Conditions</vt:lpstr>
      <vt:lpstr>History of UK CI Pricing</vt:lpstr>
      <vt:lpstr>Pricing Trends</vt:lpstr>
      <vt:lpstr>Pricing Trends</vt:lpstr>
      <vt:lpstr>Pricing New Minor Conditions</vt:lpstr>
      <vt:lpstr>Example : Ductal Carcinoma In Situ Requiring Mastectomy</vt:lpstr>
      <vt:lpstr>Population Statistics</vt:lpstr>
      <vt:lpstr>Further Adjustments</vt:lpstr>
      <vt:lpstr>Developing New CI Conditions</vt:lpstr>
      <vt:lpstr>How can we decide what impairments to cover?</vt:lpstr>
      <vt:lpstr>Where do the ideas come from?</vt:lpstr>
      <vt:lpstr>Types of new CI conditions</vt:lpstr>
      <vt:lpstr>Development process</vt:lpstr>
      <vt:lpstr>Devising wordings</vt:lpstr>
      <vt:lpstr>Key design principles</vt:lpstr>
      <vt:lpstr>How much cover?</vt:lpstr>
      <vt:lpstr>ABI Statement of Best Practice</vt:lpstr>
      <vt:lpstr>Example 1 – Breast ductal carcinoma in situ</vt:lpstr>
      <vt:lpstr>Example 1 – Breast ductal carcinoma in situ</vt:lpstr>
      <vt:lpstr>Example 2 – Carcinoma in situ of the urinary bladder</vt:lpstr>
      <vt:lpstr>Underwriting and Claims Implications</vt:lpstr>
      <vt:lpstr>Underwriting &amp; Claims</vt:lpstr>
      <vt:lpstr>Underwriting Implications</vt:lpstr>
      <vt:lpstr>Claims Implications</vt:lpstr>
      <vt:lpstr>Summary</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Changing CI Propostion</dc:title>
  <cp:lastModifiedBy>pbanthorpe</cp:lastModifiedBy>
  <cp:revision>144</cp:revision>
  <dcterms:created xsi:type="dcterms:W3CDTF">2011-04-29T08:01:19Z</dcterms:created>
  <dcterms:modified xsi:type="dcterms:W3CDTF">2012-06-18T10:25:57Z</dcterms:modified>
</cp:coreProperties>
</file>